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56" r:id="rId2"/>
    <p:sldId id="288" r:id="rId3"/>
    <p:sldId id="289" r:id="rId4"/>
    <p:sldId id="291" r:id="rId5"/>
    <p:sldId id="295" r:id="rId6"/>
    <p:sldId id="293"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ch, Jonathan" initials="JB" lastIdx="4" clrIdx="0">
    <p:extLst>
      <p:ext uri="{19B8F6BF-5375-455C-9EA6-DF929625EA0E}">
        <p15:presenceInfo xmlns:p15="http://schemas.microsoft.com/office/powerpoint/2012/main" userId="S::JBurch@oak-park.us::64ca4695-1478-45e4-84b7-1cf1992059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84C"/>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182" autoAdjust="0"/>
  </p:normalViewPr>
  <p:slideViewPr>
    <p:cSldViewPr snapToGrid="0">
      <p:cViewPr varScale="1">
        <p:scale>
          <a:sx n="79" d="100"/>
          <a:sy n="79" d="100"/>
        </p:scale>
        <p:origin x="169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New Overnight</a:t>
            </a:r>
            <a:r>
              <a:rPr lang="en-US" baseline="0" dirty="0"/>
              <a:t> Shelter Entries by Month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Individuals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General</c:formatCode>
                <c:ptCount val="12"/>
                <c:pt idx="0">
                  <c:v>19</c:v>
                </c:pt>
                <c:pt idx="1">
                  <c:v>12</c:v>
                </c:pt>
                <c:pt idx="2">
                  <c:v>6</c:v>
                </c:pt>
                <c:pt idx="3">
                  <c:v>10</c:v>
                </c:pt>
                <c:pt idx="4">
                  <c:v>16</c:v>
                </c:pt>
                <c:pt idx="5">
                  <c:v>12</c:v>
                </c:pt>
                <c:pt idx="6">
                  <c:v>20</c:v>
                </c:pt>
                <c:pt idx="7">
                  <c:v>13</c:v>
                </c:pt>
                <c:pt idx="8">
                  <c:v>6</c:v>
                </c:pt>
                <c:pt idx="9">
                  <c:v>2</c:v>
                </c:pt>
                <c:pt idx="10">
                  <c:v>24</c:v>
                </c:pt>
                <c:pt idx="11">
                  <c:v>27</c:v>
                </c:pt>
              </c:numCache>
            </c:numRef>
          </c:val>
          <c:smooth val="0"/>
          <c:extLst>
            <c:ext xmlns:c16="http://schemas.microsoft.com/office/drawing/2014/chart" uri="{C3380CC4-5D6E-409C-BE32-E72D297353CC}">
              <c16:uniqueId val="{00000000-CBC6-4E19-81A0-6F74C0683652}"/>
            </c:ext>
          </c:extLst>
        </c:ser>
        <c:ser>
          <c:idx val="1"/>
          <c:order val="1"/>
          <c:tx>
            <c:strRef>
              <c:f>Sheet1!$C$1</c:f>
              <c:strCache>
                <c:ptCount val="1"/>
                <c:pt idx="0">
                  <c:v>Households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Sheet1!$C$2:$C$13</c:f>
              <c:numCache>
                <c:formatCode>General</c:formatCode>
                <c:ptCount val="12"/>
                <c:pt idx="0">
                  <c:v>16</c:v>
                </c:pt>
                <c:pt idx="1">
                  <c:v>12</c:v>
                </c:pt>
                <c:pt idx="2">
                  <c:v>6</c:v>
                </c:pt>
                <c:pt idx="3">
                  <c:v>10</c:v>
                </c:pt>
                <c:pt idx="4">
                  <c:v>15</c:v>
                </c:pt>
                <c:pt idx="5">
                  <c:v>10</c:v>
                </c:pt>
                <c:pt idx="6">
                  <c:v>17</c:v>
                </c:pt>
                <c:pt idx="7">
                  <c:v>12</c:v>
                </c:pt>
                <c:pt idx="8">
                  <c:v>6</c:v>
                </c:pt>
                <c:pt idx="9">
                  <c:v>1</c:v>
                </c:pt>
                <c:pt idx="10">
                  <c:v>20</c:v>
                </c:pt>
                <c:pt idx="11">
                  <c:v>26</c:v>
                </c:pt>
              </c:numCache>
            </c:numRef>
          </c:val>
          <c:smooth val="0"/>
          <c:extLst>
            <c:ext xmlns:c16="http://schemas.microsoft.com/office/drawing/2014/chart" uri="{C3380CC4-5D6E-409C-BE32-E72D297353CC}">
              <c16:uniqueId val="{00000001-CBC6-4E19-81A0-6F74C0683652}"/>
            </c:ext>
          </c:extLst>
        </c:ser>
        <c:ser>
          <c:idx val="2"/>
          <c:order val="2"/>
          <c:tx>
            <c:strRef>
              <c:f>Sheet1!$D$1</c:f>
              <c:strCache>
                <c:ptCount val="1"/>
                <c:pt idx="0">
                  <c:v>Families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Sheet1!$D$2:$D$13</c:f>
              <c:numCache>
                <c:formatCode>General</c:formatCode>
                <c:ptCount val="12"/>
                <c:pt idx="0">
                  <c:v>1</c:v>
                </c:pt>
                <c:pt idx="4">
                  <c:v>1</c:v>
                </c:pt>
                <c:pt idx="5">
                  <c:v>1</c:v>
                </c:pt>
                <c:pt idx="6">
                  <c:v>3</c:v>
                </c:pt>
                <c:pt idx="7">
                  <c:v>1</c:v>
                </c:pt>
                <c:pt idx="10">
                  <c:v>2</c:v>
                </c:pt>
                <c:pt idx="11">
                  <c:v>1</c:v>
                </c:pt>
              </c:numCache>
            </c:numRef>
          </c:val>
          <c:smooth val="0"/>
          <c:extLst>
            <c:ext xmlns:c16="http://schemas.microsoft.com/office/drawing/2014/chart" uri="{C3380CC4-5D6E-409C-BE32-E72D297353CC}">
              <c16:uniqueId val="{00000002-CBC6-4E19-81A0-6F74C0683652}"/>
            </c:ext>
          </c:extLst>
        </c:ser>
        <c:dLbls>
          <c:dLblPos val="t"/>
          <c:showLegendKey val="0"/>
          <c:showVal val="1"/>
          <c:showCatName val="0"/>
          <c:showSerName val="0"/>
          <c:showPercent val="0"/>
          <c:showBubbleSize val="0"/>
        </c:dLbls>
        <c:smooth val="0"/>
        <c:axId val="1558806751"/>
        <c:axId val="1558807231"/>
      </c:lineChart>
      <c:catAx>
        <c:axId val="1558806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8807231"/>
        <c:crosses val="autoZero"/>
        <c:auto val="1"/>
        <c:lblAlgn val="ctr"/>
        <c:lblOffset val="100"/>
        <c:noMultiLvlLbl val="0"/>
      </c:catAx>
      <c:valAx>
        <c:axId val="15588072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8806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FEFBA-3915-4F5D-92EB-772F12B79C0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C1C1C62-12FB-479E-8950-547C4B8B6A7C}">
      <dgm:prSet phldrT="[Text]" phldr="0" custT="1"/>
      <dgm:spPr>
        <a:solidFill>
          <a:srgbClr val="1A884C"/>
        </a:solidFill>
      </dgm:spPr>
      <dgm:t>
        <a:bodyPr/>
        <a:lstStyle/>
        <a:p>
          <a:r>
            <a:rPr lang="en-US" sz="1600" dirty="0">
              <a:latin typeface="Arboria Bold"/>
            </a:rPr>
            <a:t>Weekly Cleanings &amp; Engagement</a:t>
          </a:r>
        </a:p>
      </dgm:t>
    </dgm:pt>
    <dgm:pt modelId="{4F129FC9-754F-4EA0-B502-0DFF75592C4B}" type="parTrans" cxnId="{D2AC42B1-A192-44B5-9E09-C4311B91DB95}">
      <dgm:prSet/>
      <dgm:spPr/>
      <dgm:t>
        <a:bodyPr/>
        <a:lstStyle/>
        <a:p>
          <a:endParaRPr lang="en-US"/>
        </a:p>
      </dgm:t>
    </dgm:pt>
    <dgm:pt modelId="{D829E62A-CFAC-496D-9CB5-E78D24F2132E}" type="sibTrans" cxnId="{D2AC42B1-A192-44B5-9E09-C4311B91DB95}">
      <dgm:prSet/>
      <dgm:spPr>
        <a:solidFill>
          <a:srgbClr val="1A884C"/>
        </a:solidFill>
      </dgm:spPr>
      <dgm:t>
        <a:bodyPr/>
        <a:lstStyle/>
        <a:p>
          <a:endParaRPr lang="en-US"/>
        </a:p>
      </dgm:t>
    </dgm:pt>
    <dgm:pt modelId="{24CC5AFA-1E10-4CE9-A189-9EA464C510C1}">
      <dgm:prSet phldrT="[Text]" phldr="0" custT="1"/>
      <dgm:spPr>
        <a:solidFill>
          <a:srgbClr val="1A884C"/>
        </a:solidFill>
      </dgm:spPr>
      <dgm:t>
        <a:bodyPr/>
        <a:lstStyle/>
        <a:p>
          <a:r>
            <a:rPr lang="en-US" sz="1600" dirty="0">
              <a:latin typeface="Arboria Bold"/>
            </a:rPr>
            <a:t>Warming/ Cooling Center Operations</a:t>
          </a:r>
        </a:p>
      </dgm:t>
    </dgm:pt>
    <dgm:pt modelId="{E715BF60-5DEC-4A1E-AC9F-62D30940D7EE}" type="parTrans" cxnId="{9EEF596E-CF56-4F74-B5FE-B80614950FB5}">
      <dgm:prSet/>
      <dgm:spPr/>
      <dgm:t>
        <a:bodyPr/>
        <a:lstStyle/>
        <a:p>
          <a:endParaRPr lang="en-US"/>
        </a:p>
      </dgm:t>
    </dgm:pt>
    <dgm:pt modelId="{6000B806-2951-4069-928F-0802F5B97A10}" type="sibTrans" cxnId="{9EEF596E-CF56-4F74-B5FE-B80614950FB5}">
      <dgm:prSet/>
      <dgm:spPr>
        <a:solidFill>
          <a:srgbClr val="1A884C"/>
        </a:solidFill>
      </dgm:spPr>
      <dgm:t>
        <a:bodyPr/>
        <a:lstStyle/>
        <a:p>
          <a:endParaRPr lang="en-US"/>
        </a:p>
      </dgm:t>
    </dgm:pt>
    <dgm:pt modelId="{A1F4289F-E41D-40A5-B39F-9C42392982D1}">
      <dgm:prSet phldrT="[Text]" phldr="0" custT="1"/>
      <dgm:spPr>
        <a:solidFill>
          <a:srgbClr val="1A884C"/>
        </a:solidFill>
      </dgm:spPr>
      <dgm:t>
        <a:bodyPr/>
        <a:lstStyle/>
        <a:p>
          <a:r>
            <a:rPr lang="en-US" sz="1600" dirty="0">
              <a:latin typeface="Arboria Bold"/>
            </a:rPr>
            <a:t>Public Health Nurse Screenings</a:t>
          </a:r>
        </a:p>
      </dgm:t>
    </dgm:pt>
    <dgm:pt modelId="{E1A65288-960B-4C9B-BC62-AE68630AD957}" type="parTrans" cxnId="{3865D227-ACAC-4EC7-9062-68642F0E61A1}">
      <dgm:prSet/>
      <dgm:spPr/>
      <dgm:t>
        <a:bodyPr/>
        <a:lstStyle/>
        <a:p>
          <a:endParaRPr lang="en-US"/>
        </a:p>
      </dgm:t>
    </dgm:pt>
    <dgm:pt modelId="{D3A221DE-C159-46ED-8968-2C4AFA9A8AA6}" type="sibTrans" cxnId="{3865D227-ACAC-4EC7-9062-68642F0E61A1}">
      <dgm:prSet/>
      <dgm:spPr>
        <a:solidFill>
          <a:srgbClr val="1A884C"/>
        </a:solidFill>
      </dgm:spPr>
      <dgm:t>
        <a:bodyPr/>
        <a:lstStyle/>
        <a:p>
          <a:endParaRPr lang="en-US"/>
        </a:p>
      </dgm:t>
    </dgm:pt>
    <dgm:pt modelId="{6A456696-3416-456B-933F-F3E31FA18AB2}">
      <dgm:prSet phldrT="[Text]" phldr="0" custT="1"/>
      <dgm:spPr>
        <a:solidFill>
          <a:srgbClr val="1A884C"/>
        </a:solidFill>
      </dgm:spPr>
      <dgm:t>
        <a:bodyPr/>
        <a:lstStyle/>
        <a:p>
          <a:r>
            <a:rPr lang="en-US" sz="1600" dirty="0">
              <a:latin typeface="Arboria Bold"/>
            </a:rPr>
            <a:t>Emergency Shelter Screenings</a:t>
          </a:r>
        </a:p>
      </dgm:t>
    </dgm:pt>
    <dgm:pt modelId="{4894CF26-A095-4251-96C4-E02781FC5395}" type="parTrans" cxnId="{176DB292-D179-452B-B38F-751B2AAB5614}">
      <dgm:prSet/>
      <dgm:spPr/>
      <dgm:t>
        <a:bodyPr/>
        <a:lstStyle/>
        <a:p>
          <a:endParaRPr lang="en-US"/>
        </a:p>
      </dgm:t>
    </dgm:pt>
    <dgm:pt modelId="{854C492D-773C-4605-B60B-3905AE308491}" type="sibTrans" cxnId="{176DB292-D179-452B-B38F-751B2AAB5614}">
      <dgm:prSet/>
      <dgm:spPr>
        <a:solidFill>
          <a:srgbClr val="1A884C"/>
        </a:solidFill>
      </dgm:spPr>
      <dgm:t>
        <a:bodyPr/>
        <a:lstStyle/>
        <a:p>
          <a:endParaRPr lang="en-US"/>
        </a:p>
      </dgm:t>
    </dgm:pt>
    <dgm:pt modelId="{7BEF665F-29F6-4A81-932E-61E979744452}">
      <dgm:prSet phldrT="[Text]" phldr="0" custT="1"/>
      <dgm:spPr>
        <a:solidFill>
          <a:srgbClr val="1A884C"/>
        </a:solidFill>
      </dgm:spPr>
      <dgm:t>
        <a:bodyPr/>
        <a:lstStyle/>
        <a:p>
          <a:r>
            <a:rPr lang="en-US" sz="1600" dirty="0">
              <a:latin typeface="Arboria Bold"/>
            </a:rPr>
            <a:t>Care Coordination &amp; Barrier Reduction</a:t>
          </a:r>
        </a:p>
      </dgm:t>
    </dgm:pt>
    <dgm:pt modelId="{E5B1F0C7-BCC3-4C71-8B86-D8DFE59A3DBB}" type="parTrans" cxnId="{8726387A-8370-4C7F-96C2-079EB9FC4A61}">
      <dgm:prSet/>
      <dgm:spPr/>
      <dgm:t>
        <a:bodyPr/>
        <a:lstStyle/>
        <a:p>
          <a:endParaRPr lang="en-US"/>
        </a:p>
      </dgm:t>
    </dgm:pt>
    <dgm:pt modelId="{A1A6B367-0363-45D4-940A-EDADA5BDEA8D}" type="sibTrans" cxnId="{8726387A-8370-4C7F-96C2-079EB9FC4A61}">
      <dgm:prSet/>
      <dgm:spPr>
        <a:solidFill>
          <a:srgbClr val="1A884C"/>
        </a:solidFill>
      </dgm:spPr>
      <dgm:t>
        <a:bodyPr/>
        <a:lstStyle/>
        <a:p>
          <a:endParaRPr lang="en-US"/>
        </a:p>
      </dgm:t>
    </dgm:pt>
    <dgm:pt modelId="{26F5E861-9E1A-46F2-BD00-EA839E8E44EA}" type="pres">
      <dgm:prSet presAssocID="{718FEFBA-3915-4F5D-92EB-772F12B79C07}" presName="cycle" presStyleCnt="0">
        <dgm:presLayoutVars>
          <dgm:dir/>
          <dgm:resizeHandles val="exact"/>
        </dgm:presLayoutVars>
      </dgm:prSet>
      <dgm:spPr/>
    </dgm:pt>
    <dgm:pt modelId="{51033C53-92BF-4659-A759-FE8E29179727}" type="pres">
      <dgm:prSet presAssocID="{0C1C1C62-12FB-479E-8950-547C4B8B6A7C}" presName="node" presStyleLbl="node1" presStyleIdx="0" presStyleCnt="5">
        <dgm:presLayoutVars>
          <dgm:bulletEnabled val="1"/>
        </dgm:presLayoutVars>
      </dgm:prSet>
      <dgm:spPr/>
    </dgm:pt>
    <dgm:pt modelId="{8C3068BE-CEAE-4D2E-9262-815D532EF60B}" type="pres">
      <dgm:prSet presAssocID="{D829E62A-CFAC-496D-9CB5-E78D24F2132E}" presName="sibTrans" presStyleLbl="sibTrans2D1" presStyleIdx="0" presStyleCnt="5"/>
      <dgm:spPr/>
    </dgm:pt>
    <dgm:pt modelId="{867B8A0F-2D2F-436C-A39E-212639C4A2EF}" type="pres">
      <dgm:prSet presAssocID="{D829E62A-CFAC-496D-9CB5-E78D24F2132E}" presName="connectorText" presStyleLbl="sibTrans2D1" presStyleIdx="0" presStyleCnt="5"/>
      <dgm:spPr/>
    </dgm:pt>
    <dgm:pt modelId="{CCD67892-4C01-44A9-8A52-F279107B2B61}" type="pres">
      <dgm:prSet presAssocID="{24CC5AFA-1E10-4CE9-A189-9EA464C510C1}" presName="node" presStyleLbl="node1" presStyleIdx="1" presStyleCnt="5">
        <dgm:presLayoutVars>
          <dgm:bulletEnabled val="1"/>
        </dgm:presLayoutVars>
      </dgm:prSet>
      <dgm:spPr/>
    </dgm:pt>
    <dgm:pt modelId="{72DC9878-228C-4866-913F-D6FEDB8D6B3B}" type="pres">
      <dgm:prSet presAssocID="{6000B806-2951-4069-928F-0802F5B97A10}" presName="sibTrans" presStyleLbl="sibTrans2D1" presStyleIdx="1" presStyleCnt="5"/>
      <dgm:spPr/>
    </dgm:pt>
    <dgm:pt modelId="{C227EB4B-F505-485A-9B0B-B2ABEB9F0D00}" type="pres">
      <dgm:prSet presAssocID="{6000B806-2951-4069-928F-0802F5B97A10}" presName="connectorText" presStyleLbl="sibTrans2D1" presStyleIdx="1" presStyleCnt="5"/>
      <dgm:spPr/>
    </dgm:pt>
    <dgm:pt modelId="{748AC176-A442-4B0A-8432-C2675B5E9B4A}" type="pres">
      <dgm:prSet presAssocID="{A1F4289F-E41D-40A5-B39F-9C42392982D1}" presName="node" presStyleLbl="node1" presStyleIdx="2" presStyleCnt="5">
        <dgm:presLayoutVars>
          <dgm:bulletEnabled val="1"/>
        </dgm:presLayoutVars>
      </dgm:prSet>
      <dgm:spPr/>
    </dgm:pt>
    <dgm:pt modelId="{0D15AC9F-3322-42D1-B7B0-55B61FD58315}" type="pres">
      <dgm:prSet presAssocID="{D3A221DE-C159-46ED-8968-2C4AFA9A8AA6}" presName="sibTrans" presStyleLbl="sibTrans2D1" presStyleIdx="2" presStyleCnt="5"/>
      <dgm:spPr/>
    </dgm:pt>
    <dgm:pt modelId="{24511C87-A0EB-4FF7-B834-9F0699A7710A}" type="pres">
      <dgm:prSet presAssocID="{D3A221DE-C159-46ED-8968-2C4AFA9A8AA6}" presName="connectorText" presStyleLbl="sibTrans2D1" presStyleIdx="2" presStyleCnt="5"/>
      <dgm:spPr/>
    </dgm:pt>
    <dgm:pt modelId="{010B5785-7DC6-45B1-8FEE-464117C61D2F}" type="pres">
      <dgm:prSet presAssocID="{6A456696-3416-456B-933F-F3E31FA18AB2}" presName="node" presStyleLbl="node1" presStyleIdx="3" presStyleCnt="5">
        <dgm:presLayoutVars>
          <dgm:bulletEnabled val="1"/>
        </dgm:presLayoutVars>
      </dgm:prSet>
      <dgm:spPr/>
    </dgm:pt>
    <dgm:pt modelId="{F25F4804-D51D-4906-B6EC-9D24B875DA1B}" type="pres">
      <dgm:prSet presAssocID="{854C492D-773C-4605-B60B-3905AE308491}" presName="sibTrans" presStyleLbl="sibTrans2D1" presStyleIdx="3" presStyleCnt="5"/>
      <dgm:spPr/>
    </dgm:pt>
    <dgm:pt modelId="{722D5BD5-E0D9-45C2-8C19-3291827E57D9}" type="pres">
      <dgm:prSet presAssocID="{854C492D-773C-4605-B60B-3905AE308491}" presName="connectorText" presStyleLbl="sibTrans2D1" presStyleIdx="3" presStyleCnt="5"/>
      <dgm:spPr/>
    </dgm:pt>
    <dgm:pt modelId="{CF46BAF3-E5AF-4BFD-9492-0AF48FB8A157}" type="pres">
      <dgm:prSet presAssocID="{7BEF665F-29F6-4A81-932E-61E979744452}" presName="node" presStyleLbl="node1" presStyleIdx="4" presStyleCnt="5">
        <dgm:presLayoutVars>
          <dgm:bulletEnabled val="1"/>
        </dgm:presLayoutVars>
      </dgm:prSet>
      <dgm:spPr/>
    </dgm:pt>
    <dgm:pt modelId="{59DE9BB0-D521-4E57-82F6-E059C25654A7}" type="pres">
      <dgm:prSet presAssocID="{A1A6B367-0363-45D4-940A-EDADA5BDEA8D}" presName="sibTrans" presStyleLbl="sibTrans2D1" presStyleIdx="4" presStyleCnt="5"/>
      <dgm:spPr/>
    </dgm:pt>
    <dgm:pt modelId="{1A381A5C-D982-4383-A0B8-B80A8D4DDC5B}" type="pres">
      <dgm:prSet presAssocID="{A1A6B367-0363-45D4-940A-EDADA5BDEA8D}" presName="connectorText" presStyleLbl="sibTrans2D1" presStyleIdx="4" presStyleCnt="5"/>
      <dgm:spPr/>
    </dgm:pt>
  </dgm:ptLst>
  <dgm:cxnLst>
    <dgm:cxn modelId="{EA0E6C07-9A3D-40D2-969D-DB827691A4FA}" type="presOf" srcId="{A1A6B367-0363-45D4-940A-EDADA5BDEA8D}" destId="{59DE9BB0-D521-4E57-82F6-E059C25654A7}" srcOrd="0" destOrd="0" presId="urn:microsoft.com/office/officeart/2005/8/layout/cycle2"/>
    <dgm:cxn modelId="{E5E2D607-7310-4D48-A46B-24D1D0764148}" type="presOf" srcId="{6000B806-2951-4069-928F-0802F5B97A10}" destId="{72DC9878-228C-4866-913F-D6FEDB8D6B3B}" srcOrd="0" destOrd="0" presId="urn:microsoft.com/office/officeart/2005/8/layout/cycle2"/>
    <dgm:cxn modelId="{81B39515-8480-4E75-ABA4-C66DD058F6FF}" type="presOf" srcId="{D3A221DE-C159-46ED-8968-2C4AFA9A8AA6}" destId="{24511C87-A0EB-4FF7-B834-9F0699A7710A}" srcOrd="1" destOrd="0" presId="urn:microsoft.com/office/officeart/2005/8/layout/cycle2"/>
    <dgm:cxn modelId="{1718D017-F23B-44D7-8C34-5EDC32C6B8AA}" type="presOf" srcId="{A1F4289F-E41D-40A5-B39F-9C42392982D1}" destId="{748AC176-A442-4B0A-8432-C2675B5E9B4A}" srcOrd="0" destOrd="0" presId="urn:microsoft.com/office/officeart/2005/8/layout/cycle2"/>
    <dgm:cxn modelId="{52D6191B-8A9B-47DA-A125-D1A11ADBC768}" type="presOf" srcId="{6A456696-3416-456B-933F-F3E31FA18AB2}" destId="{010B5785-7DC6-45B1-8FEE-464117C61D2F}" srcOrd="0" destOrd="0" presId="urn:microsoft.com/office/officeart/2005/8/layout/cycle2"/>
    <dgm:cxn modelId="{FFE63F22-E9D2-44EF-B82D-D9B86BE3FFF0}" type="presOf" srcId="{A1A6B367-0363-45D4-940A-EDADA5BDEA8D}" destId="{1A381A5C-D982-4383-A0B8-B80A8D4DDC5B}" srcOrd="1" destOrd="0" presId="urn:microsoft.com/office/officeart/2005/8/layout/cycle2"/>
    <dgm:cxn modelId="{3865D227-ACAC-4EC7-9062-68642F0E61A1}" srcId="{718FEFBA-3915-4F5D-92EB-772F12B79C07}" destId="{A1F4289F-E41D-40A5-B39F-9C42392982D1}" srcOrd="2" destOrd="0" parTransId="{E1A65288-960B-4C9B-BC62-AE68630AD957}" sibTransId="{D3A221DE-C159-46ED-8968-2C4AFA9A8AA6}"/>
    <dgm:cxn modelId="{73116838-50E4-46D8-8106-706DF36A79BD}" type="presOf" srcId="{854C492D-773C-4605-B60B-3905AE308491}" destId="{F25F4804-D51D-4906-B6EC-9D24B875DA1B}" srcOrd="0" destOrd="0" presId="urn:microsoft.com/office/officeart/2005/8/layout/cycle2"/>
    <dgm:cxn modelId="{E84FE95D-BC7F-4583-8FFE-F1CC6C418596}" type="presOf" srcId="{D829E62A-CFAC-496D-9CB5-E78D24F2132E}" destId="{867B8A0F-2D2F-436C-A39E-212639C4A2EF}" srcOrd="1" destOrd="0" presId="urn:microsoft.com/office/officeart/2005/8/layout/cycle2"/>
    <dgm:cxn modelId="{9EEF596E-CF56-4F74-B5FE-B80614950FB5}" srcId="{718FEFBA-3915-4F5D-92EB-772F12B79C07}" destId="{24CC5AFA-1E10-4CE9-A189-9EA464C510C1}" srcOrd="1" destOrd="0" parTransId="{E715BF60-5DEC-4A1E-AC9F-62D30940D7EE}" sibTransId="{6000B806-2951-4069-928F-0802F5B97A10}"/>
    <dgm:cxn modelId="{8726387A-8370-4C7F-96C2-079EB9FC4A61}" srcId="{718FEFBA-3915-4F5D-92EB-772F12B79C07}" destId="{7BEF665F-29F6-4A81-932E-61E979744452}" srcOrd="4" destOrd="0" parTransId="{E5B1F0C7-BCC3-4C71-8B86-D8DFE59A3DBB}" sibTransId="{A1A6B367-0363-45D4-940A-EDADA5BDEA8D}"/>
    <dgm:cxn modelId="{E1E8EE7B-9917-40A6-9334-C8BE7115F4A4}" type="presOf" srcId="{718FEFBA-3915-4F5D-92EB-772F12B79C07}" destId="{26F5E861-9E1A-46F2-BD00-EA839E8E44EA}" srcOrd="0" destOrd="0" presId="urn:microsoft.com/office/officeart/2005/8/layout/cycle2"/>
    <dgm:cxn modelId="{CA700B83-2198-4FE9-AA8E-010B876F599D}" type="presOf" srcId="{6000B806-2951-4069-928F-0802F5B97A10}" destId="{C227EB4B-F505-485A-9B0B-B2ABEB9F0D00}" srcOrd="1" destOrd="0" presId="urn:microsoft.com/office/officeart/2005/8/layout/cycle2"/>
    <dgm:cxn modelId="{176DB292-D179-452B-B38F-751B2AAB5614}" srcId="{718FEFBA-3915-4F5D-92EB-772F12B79C07}" destId="{6A456696-3416-456B-933F-F3E31FA18AB2}" srcOrd="3" destOrd="0" parTransId="{4894CF26-A095-4251-96C4-E02781FC5395}" sibTransId="{854C492D-773C-4605-B60B-3905AE308491}"/>
    <dgm:cxn modelId="{D2AC42B1-A192-44B5-9E09-C4311B91DB95}" srcId="{718FEFBA-3915-4F5D-92EB-772F12B79C07}" destId="{0C1C1C62-12FB-479E-8950-547C4B8B6A7C}" srcOrd="0" destOrd="0" parTransId="{4F129FC9-754F-4EA0-B502-0DFF75592C4B}" sibTransId="{D829E62A-CFAC-496D-9CB5-E78D24F2132E}"/>
    <dgm:cxn modelId="{B0338BB6-26B5-45EC-AD2A-703D76AAF83F}" type="presOf" srcId="{0C1C1C62-12FB-479E-8950-547C4B8B6A7C}" destId="{51033C53-92BF-4659-A759-FE8E29179727}" srcOrd="0" destOrd="0" presId="urn:microsoft.com/office/officeart/2005/8/layout/cycle2"/>
    <dgm:cxn modelId="{C448B2BF-54CE-41F0-B0CB-D6E2527E6419}" type="presOf" srcId="{854C492D-773C-4605-B60B-3905AE308491}" destId="{722D5BD5-E0D9-45C2-8C19-3291827E57D9}" srcOrd="1" destOrd="0" presId="urn:microsoft.com/office/officeart/2005/8/layout/cycle2"/>
    <dgm:cxn modelId="{A94D2DC7-1489-408A-82AF-CE4C11036296}" type="presOf" srcId="{24CC5AFA-1E10-4CE9-A189-9EA464C510C1}" destId="{CCD67892-4C01-44A9-8A52-F279107B2B61}" srcOrd="0" destOrd="0" presId="urn:microsoft.com/office/officeart/2005/8/layout/cycle2"/>
    <dgm:cxn modelId="{497417CA-E0B3-481B-872F-5CC2360802FD}" type="presOf" srcId="{7BEF665F-29F6-4A81-932E-61E979744452}" destId="{CF46BAF3-E5AF-4BFD-9492-0AF48FB8A157}" srcOrd="0" destOrd="0" presId="urn:microsoft.com/office/officeart/2005/8/layout/cycle2"/>
    <dgm:cxn modelId="{E52615DC-F263-4B17-9DBB-AE10FD94147A}" type="presOf" srcId="{D3A221DE-C159-46ED-8968-2C4AFA9A8AA6}" destId="{0D15AC9F-3322-42D1-B7B0-55B61FD58315}" srcOrd="0" destOrd="0" presId="urn:microsoft.com/office/officeart/2005/8/layout/cycle2"/>
    <dgm:cxn modelId="{B29D06F8-0545-43C5-8C2E-3A740804BAB9}" type="presOf" srcId="{D829E62A-CFAC-496D-9CB5-E78D24F2132E}" destId="{8C3068BE-CEAE-4D2E-9262-815D532EF60B}" srcOrd="0" destOrd="0" presId="urn:microsoft.com/office/officeart/2005/8/layout/cycle2"/>
    <dgm:cxn modelId="{25ED9883-B225-4F43-99CC-D0A492D1AA7D}" type="presParOf" srcId="{26F5E861-9E1A-46F2-BD00-EA839E8E44EA}" destId="{51033C53-92BF-4659-A759-FE8E29179727}" srcOrd="0" destOrd="0" presId="urn:microsoft.com/office/officeart/2005/8/layout/cycle2"/>
    <dgm:cxn modelId="{4D99B056-BB1B-4B52-96DB-D911A3787563}" type="presParOf" srcId="{26F5E861-9E1A-46F2-BD00-EA839E8E44EA}" destId="{8C3068BE-CEAE-4D2E-9262-815D532EF60B}" srcOrd="1" destOrd="0" presId="urn:microsoft.com/office/officeart/2005/8/layout/cycle2"/>
    <dgm:cxn modelId="{3D702815-619D-43DF-A8A2-172072ABAE61}" type="presParOf" srcId="{8C3068BE-CEAE-4D2E-9262-815D532EF60B}" destId="{867B8A0F-2D2F-436C-A39E-212639C4A2EF}" srcOrd="0" destOrd="0" presId="urn:microsoft.com/office/officeart/2005/8/layout/cycle2"/>
    <dgm:cxn modelId="{C3EEB145-7498-420F-A3D5-81056ED3D9A7}" type="presParOf" srcId="{26F5E861-9E1A-46F2-BD00-EA839E8E44EA}" destId="{CCD67892-4C01-44A9-8A52-F279107B2B61}" srcOrd="2" destOrd="0" presId="urn:microsoft.com/office/officeart/2005/8/layout/cycle2"/>
    <dgm:cxn modelId="{38C85E4C-FA46-4F7F-8D83-286BC2284DE6}" type="presParOf" srcId="{26F5E861-9E1A-46F2-BD00-EA839E8E44EA}" destId="{72DC9878-228C-4866-913F-D6FEDB8D6B3B}" srcOrd="3" destOrd="0" presId="urn:microsoft.com/office/officeart/2005/8/layout/cycle2"/>
    <dgm:cxn modelId="{2FD080CF-9B2B-41B7-BBED-9BB24F688A7F}" type="presParOf" srcId="{72DC9878-228C-4866-913F-D6FEDB8D6B3B}" destId="{C227EB4B-F505-485A-9B0B-B2ABEB9F0D00}" srcOrd="0" destOrd="0" presId="urn:microsoft.com/office/officeart/2005/8/layout/cycle2"/>
    <dgm:cxn modelId="{35E6701C-3081-4A80-B54F-222FFEE5DE73}" type="presParOf" srcId="{26F5E861-9E1A-46F2-BD00-EA839E8E44EA}" destId="{748AC176-A442-4B0A-8432-C2675B5E9B4A}" srcOrd="4" destOrd="0" presId="urn:microsoft.com/office/officeart/2005/8/layout/cycle2"/>
    <dgm:cxn modelId="{F674E32A-1C9A-42A6-815C-1163C54F4855}" type="presParOf" srcId="{26F5E861-9E1A-46F2-BD00-EA839E8E44EA}" destId="{0D15AC9F-3322-42D1-B7B0-55B61FD58315}" srcOrd="5" destOrd="0" presId="urn:microsoft.com/office/officeart/2005/8/layout/cycle2"/>
    <dgm:cxn modelId="{640687A6-F671-4959-81B9-329111CD5C44}" type="presParOf" srcId="{0D15AC9F-3322-42D1-B7B0-55B61FD58315}" destId="{24511C87-A0EB-4FF7-B834-9F0699A7710A}" srcOrd="0" destOrd="0" presId="urn:microsoft.com/office/officeart/2005/8/layout/cycle2"/>
    <dgm:cxn modelId="{9B817823-855C-4A1D-B46A-7A868ABECB66}" type="presParOf" srcId="{26F5E861-9E1A-46F2-BD00-EA839E8E44EA}" destId="{010B5785-7DC6-45B1-8FEE-464117C61D2F}" srcOrd="6" destOrd="0" presId="urn:microsoft.com/office/officeart/2005/8/layout/cycle2"/>
    <dgm:cxn modelId="{D1FA694F-5190-4533-B873-99CADE74EAA0}" type="presParOf" srcId="{26F5E861-9E1A-46F2-BD00-EA839E8E44EA}" destId="{F25F4804-D51D-4906-B6EC-9D24B875DA1B}" srcOrd="7" destOrd="0" presId="urn:microsoft.com/office/officeart/2005/8/layout/cycle2"/>
    <dgm:cxn modelId="{E5F164AD-EF64-47E7-A2A1-BF31BCDEFE61}" type="presParOf" srcId="{F25F4804-D51D-4906-B6EC-9D24B875DA1B}" destId="{722D5BD5-E0D9-45C2-8C19-3291827E57D9}" srcOrd="0" destOrd="0" presId="urn:microsoft.com/office/officeart/2005/8/layout/cycle2"/>
    <dgm:cxn modelId="{CDDF36A5-20F5-473D-A56E-5E0426DBF055}" type="presParOf" srcId="{26F5E861-9E1A-46F2-BD00-EA839E8E44EA}" destId="{CF46BAF3-E5AF-4BFD-9492-0AF48FB8A157}" srcOrd="8" destOrd="0" presId="urn:microsoft.com/office/officeart/2005/8/layout/cycle2"/>
    <dgm:cxn modelId="{39B95BA5-524E-49B2-9166-C7C496F83416}" type="presParOf" srcId="{26F5E861-9E1A-46F2-BD00-EA839E8E44EA}" destId="{59DE9BB0-D521-4E57-82F6-E059C25654A7}" srcOrd="9" destOrd="0" presId="urn:microsoft.com/office/officeart/2005/8/layout/cycle2"/>
    <dgm:cxn modelId="{EBA18098-71D0-47D3-9B09-CAD319557908}" type="presParOf" srcId="{59DE9BB0-D521-4E57-82F6-E059C25654A7}" destId="{1A381A5C-D982-4383-A0B8-B80A8D4DDC5B}"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9689DD-14F5-439C-9098-4C3FFAFF43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6AC591F-423B-456C-99FE-30A455BA9FCB}">
      <dgm:prSet phldrT="[Text]" phldr="0" custT="1"/>
      <dgm:spPr>
        <a:solidFill>
          <a:schemeClr val="bg1"/>
        </a:solidFill>
        <a:ln>
          <a:solidFill>
            <a:srgbClr val="1A884C"/>
          </a:solidFill>
        </a:ln>
      </dgm:spPr>
      <dgm:t>
        <a:bodyPr/>
        <a:lstStyle/>
        <a:p>
          <a:r>
            <a:rPr lang="en-US" sz="2400" dirty="0">
              <a:solidFill>
                <a:schemeClr val="tx1"/>
              </a:solidFill>
              <a:latin typeface="Arboria Bold"/>
            </a:rPr>
            <a:t>Flexible Rental Assistance Program</a:t>
          </a:r>
        </a:p>
      </dgm:t>
    </dgm:pt>
    <dgm:pt modelId="{742194D1-7C0C-44B8-A897-CBD5F460F961}" type="parTrans" cxnId="{221A0D88-B65E-44A3-9517-1A7CEF4F2C18}">
      <dgm:prSet/>
      <dgm:spPr/>
      <dgm:t>
        <a:bodyPr/>
        <a:lstStyle/>
        <a:p>
          <a:endParaRPr lang="en-US"/>
        </a:p>
      </dgm:t>
    </dgm:pt>
    <dgm:pt modelId="{1A50502E-47C4-41D2-8CE3-4663D4A3187A}" type="sibTrans" cxnId="{221A0D88-B65E-44A3-9517-1A7CEF4F2C18}">
      <dgm:prSet/>
      <dgm:spPr/>
      <dgm:t>
        <a:bodyPr/>
        <a:lstStyle/>
        <a:p>
          <a:endParaRPr lang="en-US"/>
        </a:p>
      </dgm:t>
    </dgm:pt>
    <dgm:pt modelId="{9FFF931F-CED6-42FE-BC19-2C318AF2D4B4}">
      <dgm:prSet phldrT="[Text]" phldr="0" custT="1"/>
      <dgm:spPr>
        <a:solidFill>
          <a:schemeClr val="bg1"/>
        </a:solidFill>
        <a:ln>
          <a:solidFill>
            <a:srgbClr val="1A884C"/>
          </a:solidFill>
        </a:ln>
      </dgm:spPr>
      <dgm:t>
        <a:bodyPr/>
        <a:lstStyle/>
        <a:p>
          <a:r>
            <a:rPr lang="en-US" sz="2400" dirty="0">
              <a:solidFill>
                <a:schemeClr val="tx1"/>
              </a:solidFill>
              <a:latin typeface="Arboria Bold"/>
            </a:rPr>
            <a:t>Sojourner House</a:t>
          </a:r>
        </a:p>
      </dgm:t>
    </dgm:pt>
    <dgm:pt modelId="{20F5038F-6F6E-4FBA-A4C9-9BC59D7BD1C0}" type="parTrans" cxnId="{D7CA16DF-D403-48DC-9077-D344941E83C8}">
      <dgm:prSet/>
      <dgm:spPr/>
      <dgm:t>
        <a:bodyPr/>
        <a:lstStyle/>
        <a:p>
          <a:endParaRPr lang="en-US"/>
        </a:p>
      </dgm:t>
    </dgm:pt>
    <dgm:pt modelId="{2512EE81-D0E9-42D7-82D2-AA8AE1F89C08}" type="sibTrans" cxnId="{D7CA16DF-D403-48DC-9077-D344941E83C8}">
      <dgm:prSet/>
      <dgm:spPr/>
      <dgm:t>
        <a:bodyPr/>
        <a:lstStyle/>
        <a:p>
          <a:endParaRPr lang="en-US"/>
        </a:p>
      </dgm:t>
    </dgm:pt>
    <dgm:pt modelId="{7B5B50EC-6878-4BAB-B7A8-9892F3264FA2}">
      <dgm:prSet phldrT="[Text]" phldr="0" custT="1"/>
      <dgm:spPr>
        <a:solidFill>
          <a:schemeClr val="bg1"/>
        </a:solidFill>
        <a:ln>
          <a:solidFill>
            <a:srgbClr val="1A884C"/>
          </a:solidFill>
        </a:ln>
      </dgm:spPr>
      <dgm:t>
        <a:bodyPr/>
        <a:lstStyle/>
        <a:p>
          <a:r>
            <a:rPr lang="en-US" sz="2400" dirty="0">
              <a:solidFill>
                <a:schemeClr val="tx1"/>
              </a:solidFill>
              <a:latin typeface="Arboria Bold"/>
            </a:rPr>
            <a:t>Write Inn</a:t>
          </a:r>
        </a:p>
      </dgm:t>
    </dgm:pt>
    <dgm:pt modelId="{3E51D1BD-B48F-4A73-A905-4AA367AAA630}" type="parTrans" cxnId="{05F34431-53DC-4731-9257-2FDEC50E1523}">
      <dgm:prSet/>
      <dgm:spPr/>
      <dgm:t>
        <a:bodyPr/>
        <a:lstStyle/>
        <a:p>
          <a:endParaRPr lang="en-US"/>
        </a:p>
      </dgm:t>
    </dgm:pt>
    <dgm:pt modelId="{9B85CE66-65B1-4C76-B515-5A0DA199F110}" type="sibTrans" cxnId="{05F34431-53DC-4731-9257-2FDEC50E1523}">
      <dgm:prSet/>
      <dgm:spPr/>
      <dgm:t>
        <a:bodyPr/>
        <a:lstStyle/>
        <a:p>
          <a:endParaRPr lang="en-US"/>
        </a:p>
      </dgm:t>
    </dgm:pt>
    <dgm:pt modelId="{9200CD3D-A390-471D-BAB4-920B57566178}">
      <dgm:prSet phldrT="[Text]" phldr="0" custT="1"/>
      <dgm:spPr>
        <a:solidFill>
          <a:schemeClr val="bg1"/>
        </a:solidFill>
        <a:ln>
          <a:solidFill>
            <a:srgbClr val="1A884C"/>
          </a:solidFill>
        </a:ln>
      </dgm:spPr>
      <dgm:t>
        <a:bodyPr/>
        <a:lstStyle/>
        <a:p>
          <a:r>
            <a:rPr lang="en-US" sz="2400" dirty="0">
              <a:solidFill>
                <a:schemeClr val="tx1"/>
              </a:solidFill>
              <a:latin typeface="Arboria Bold"/>
            </a:rPr>
            <a:t>Crisis Housing &amp; Rental Support</a:t>
          </a:r>
        </a:p>
      </dgm:t>
    </dgm:pt>
    <dgm:pt modelId="{566C262C-8C5C-4742-96BA-7798F2C49D8D}" type="parTrans" cxnId="{1CC4278D-2378-4D6F-9D3F-18AFC18E52F6}">
      <dgm:prSet/>
      <dgm:spPr/>
      <dgm:t>
        <a:bodyPr/>
        <a:lstStyle/>
        <a:p>
          <a:endParaRPr lang="en-US"/>
        </a:p>
      </dgm:t>
    </dgm:pt>
    <dgm:pt modelId="{0DBF6413-4B72-4577-A4B6-7FAA60AA08C4}" type="sibTrans" cxnId="{1CC4278D-2378-4D6F-9D3F-18AFC18E52F6}">
      <dgm:prSet/>
      <dgm:spPr/>
      <dgm:t>
        <a:bodyPr/>
        <a:lstStyle/>
        <a:p>
          <a:endParaRPr lang="en-US"/>
        </a:p>
      </dgm:t>
    </dgm:pt>
    <dgm:pt modelId="{A8B937F9-760A-4886-95FD-6DFF4DB5F146}" type="pres">
      <dgm:prSet presAssocID="{679689DD-14F5-439C-9098-4C3FFAFF43CF}" presName="diagram" presStyleCnt="0">
        <dgm:presLayoutVars>
          <dgm:dir/>
          <dgm:resizeHandles val="exact"/>
        </dgm:presLayoutVars>
      </dgm:prSet>
      <dgm:spPr/>
    </dgm:pt>
    <dgm:pt modelId="{150032E3-E223-4724-B256-33B0C6C8B724}" type="pres">
      <dgm:prSet presAssocID="{C6AC591F-423B-456C-99FE-30A455BA9FCB}" presName="node" presStyleLbl="node1" presStyleIdx="0" presStyleCnt="4">
        <dgm:presLayoutVars>
          <dgm:bulletEnabled val="1"/>
        </dgm:presLayoutVars>
      </dgm:prSet>
      <dgm:spPr/>
    </dgm:pt>
    <dgm:pt modelId="{F227739F-1374-4303-B93B-6DA25DC31494}" type="pres">
      <dgm:prSet presAssocID="{1A50502E-47C4-41D2-8CE3-4663D4A3187A}" presName="sibTrans" presStyleCnt="0"/>
      <dgm:spPr/>
    </dgm:pt>
    <dgm:pt modelId="{14C528B9-8A11-4FE0-BA59-95972819416B}" type="pres">
      <dgm:prSet presAssocID="{9FFF931F-CED6-42FE-BC19-2C318AF2D4B4}" presName="node" presStyleLbl="node1" presStyleIdx="1" presStyleCnt="4">
        <dgm:presLayoutVars>
          <dgm:bulletEnabled val="1"/>
        </dgm:presLayoutVars>
      </dgm:prSet>
      <dgm:spPr/>
    </dgm:pt>
    <dgm:pt modelId="{75EE66CF-6350-4054-A486-9ED9F5A98B58}" type="pres">
      <dgm:prSet presAssocID="{2512EE81-D0E9-42D7-82D2-AA8AE1F89C08}" presName="sibTrans" presStyleCnt="0"/>
      <dgm:spPr/>
    </dgm:pt>
    <dgm:pt modelId="{70781FF0-B338-48D6-8F96-C543E960B055}" type="pres">
      <dgm:prSet presAssocID="{7B5B50EC-6878-4BAB-B7A8-9892F3264FA2}" presName="node" presStyleLbl="node1" presStyleIdx="2" presStyleCnt="4">
        <dgm:presLayoutVars>
          <dgm:bulletEnabled val="1"/>
        </dgm:presLayoutVars>
      </dgm:prSet>
      <dgm:spPr/>
    </dgm:pt>
    <dgm:pt modelId="{01E7BDF9-E1AE-447C-9158-EB3598FE9451}" type="pres">
      <dgm:prSet presAssocID="{9B85CE66-65B1-4C76-B515-5A0DA199F110}" presName="sibTrans" presStyleCnt="0"/>
      <dgm:spPr/>
    </dgm:pt>
    <dgm:pt modelId="{BAE03B7D-818E-4225-8B84-CE5050D46137}" type="pres">
      <dgm:prSet presAssocID="{9200CD3D-A390-471D-BAB4-920B57566178}" presName="node" presStyleLbl="node1" presStyleIdx="3" presStyleCnt="4">
        <dgm:presLayoutVars>
          <dgm:bulletEnabled val="1"/>
        </dgm:presLayoutVars>
      </dgm:prSet>
      <dgm:spPr/>
    </dgm:pt>
  </dgm:ptLst>
  <dgm:cxnLst>
    <dgm:cxn modelId="{63B7D40D-010C-451E-AD51-64ADADD94174}" type="presOf" srcId="{679689DD-14F5-439C-9098-4C3FFAFF43CF}" destId="{A8B937F9-760A-4886-95FD-6DFF4DB5F146}" srcOrd="0" destOrd="0" presId="urn:microsoft.com/office/officeart/2005/8/layout/default"/>
    <dgm:cxn modelId="{05F34431-53DC-4731-9257-2FDEC50E1523}" srcId="{679689DD-14F5-439C-9098-4C3FFAFF43CF}" destId="{7B5B50EC-6878-4BAB-B7A8-9892F3264FA2}" srcOrd="2" destOrd="0" parTransId="{3E51D1BD-B48F-4A73-A905-4AA367AAA630}" sibTransId="{9B85CE66-65B1-4C76-B515-5A0DA199F110}"/>
    <dgm:cxn modelId="{15BA4C3E-E58A-45E5-AB02-3A4AF4F7FF95}" type="presOf" srcId="{9FFF931F-CED6-42FE-BC19-2C318AF2D4B4}" destId="{14C528B9-8A11-4FE0-BA59-95972819416B}" srcOrd="0" destOrd="0" presId="urn:microsoft.com/office/officeart/2005/8/layout/default"/>
    <dgm:cxn modelId="{221A0D88-B65E-44A3-9517-1A7CEF4F2C18}" srcId="{679689DD-14F5-439C-9098-4C3FFAFF43CF}" destId="{C6AC591F-423B-456C-99FE-30A455BA9FCB}" srcOrd="0" destOrd="0" parTransId="{742194D1-7C0C-44B8-A897-CBD5F460F961}" sibTransId="{1A50502E-47C4-41D2-8CE3-4663D4A3187A}"/>
    <dgm:cxn modelId="{39D6458B-8FCD-4208-83AD-B5FA56021B48}" type="presOf" srcId="{C6AC591F-423B-456C-99FE-30A455BA9FCB}" destId="{150032E3-E223-4724-B256-33B0C6C8B724}" srcOrd="0" destOrd="0" presId="urn:microsoft.com/office/officeart/2005/8/layout/default"/>
    <dgm:cxn modelId="{1CC4278D-2378-4D6F-9D3F-18AFC18E52F6}" srcId="{679689DD-14F5-439C-9098-4C3FFAFF43CF}" destId="{9200CD3D-A390-471D-BAB4-920B57566178}" srcOrd="3" destOrd="0" parTransId="{566C262C-8C5C-4742-96BA-7798F2C49D8D}" sibTransId="{0DBF6413-4B72-4577-A4B6-7FAA60AA08C4}"/>
    <dgm:cxn modelId="{0D9B798E-0926-4C8E-A4FC-D7F24D87F078}" type="presOf" srcId="{9200CD3D-A390-471D-BAB4-920B57566178}" destId="{BAE03B7D-818E-4225-8B84-CE5050D46137}" srcOrd="0" destOrd="0" presId="urn:microsoft.com/office/officeart/2005/8/layout/default"/>
    <dgm:cxn modelId="{182F1696-66D6-462F-A026-3623DA9863D2}" type="presOf" srcId="{7B5B50EC-6878-4BAB-B7A8-9892F3264FA2}" destId="{70781FF0-B338-48D6-8F96-C543E960B055}" srcOrd="0" destOrd="0" presId="urn:microsoft.com/office/officeart/2005/8/layout/default"/>
    <dgm:cxn modelId="{D7CA16DF-D403-48DC-9077-D344941E83C8}" srcId="{679689DD-14F5-439C-9098-4C3FFAFF43CF}" destId="{9FFF931F-CED6-42FE-BC19-2C318AF2D4B4}" srcOrd="1" destOrd="0" parTransId="{20F5038F-6F6E-4FBA-A4C9-9BC59D7BD1C0}" sibTransId="{2512EE81-D0E9-42D7-82D2-AA8AE1F89C08}"/>
    <dgm:cxn modelId="{57D25A83-161E-417A-8343-D02CCEFC9340}" type="presParOf" srcId="{A8B937F9-760A-4886-95FD-6DFF4DB5F146}" destId="{150032E3-E223-4724-B256-33B0C6C8B724}" srcOrd="0" destOrd="0" presId="urn:microsoft.com/office/officeart/2005/8/layout/default"/>
    <dgm:cxn modelId="{0DAC8962-45D3-4D51-AFF8-36F5C71BF92B}" type="presParOf" srcId="{A8B937F9-760A-4886-95FD-6DFF4DB5F146}" destId="{F227739F-1374-4303-B93B-6DA25DC31494}" srcOrd="1" destOrd="0" presId="urn:microsoft.com/office/officeart/2005/8/layout/default"/>
    <dgm:cxn modelId="{6F07F641-0CBB-4117-A808-584A5B828DC8}" type="presParOf" srcId="{A8B937F9-760A-4886-95FD-6DFF4DB5F146}" destId="{14C528B9-8A11-4FE0-BA59-95972819416B}" srcOrd="2" destOrd="0" presId="urn:microsoft.com/office/officeart/2005/8/layout/default"/>
    <dgm:cxn modelId="{31C36DAD-4437-4E97-8F7F-F1EF75687614}" type="presParOf" srcId="{A8B937F9-760A-4886-95FD-6DFF4DB5F146}" destId="{75EE66CF-6350-4054-A486-9ED9F5A98B58}" srcOrd="3" destOrd="0" presId="urn:microsoft.com/office/officeart/2005/8/layout/default"/>
    <dgm:cxn modelId="{0CD86AEF-B1EF-420A-8E19-8C223AEFBC9E}" type="presParOf" srcId="{A8B937F9-760A-4886-95FD-6DFF4DB5F146}" destId="{70781FF0-B338-48D6-8F96-C543E960B055}" srcOrd="4" destOrd="0" presId="urn:microsoft.com/office/officeart/2005/8/layout/default"/>
    <dgm:cxn modelId="{ECE1B34A-65BF-4918-ADD4-BA9C94495539}" type="presParOf" srcId="{A8B937F9-760A-4886-95FD-6DFF4DB5F146}" destId="{01E7BDF9-E1AE-447C-9158-EB3598FE9451}" srcOrd="5" destOrd="0" presId="urn:microsoft.com/office/officeart/2005/8/layout/default"/>
    <dgm:cxn modelId="{D05FF108-0A59-4E9F-B0F1-703D764AEA1F}" type="presParOf" srcId="{A8B937F9-760A-4886-95FD-6DFF4DB5F146}" destId="{BAE03B7D-818E-4225-8B84-CE5050D46137}" srcOrd="6"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942151-37E3-4E5C-B91A-53FF1935DFD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5D8F02C-BF16-4DBD-B06C-14BA48804A64}">
      <dgm:prSet phldrT="[Text]" phldr="0"/>
      <dgm:spPr>
        <a:solidFill>
          <a:srgbClr val="1A884C"/>
        </a:solidFill>
      </dgm:spPr>
      <dgm:t>
        <a:bodyPr/>
        <a:lstStyle/>
        <a:p>
          <a:r>
            <a:rPr lang="en-US" dirty="0"/>
            <a:t>Village of Oak Park General Revenue</a:t>
          </a:r>
        </a:p>
      </dgm:t>
    </dgm:pt>
    <dgm:pt modelId="{08749EB7-5CB0-452E-9AC5-FC7871443951}" type="parTrans" cxnId="{CFADF448-DA1F-44EE-A0BE-7B39766F568B}">
      <dgm:prSet/>
      <dgm:spPr/>
      <dgm:t>
        <a:bodyPr/>
        <a:lstStyle/>
        <a:p>
          <a:endParaRPr lang="en-US"/>
        </a:p>
      </dgm:t>
    </dgm:pt>
    <dgm:pt modelId="{1BA61E55-2A20-4C32-A343-4C2856B2DE8A}" type="sibTrans" cxnId="{CFADF448-DA1F-44EE-A0BE-7B39766F568B}">
      <dgm:prSet/>
      <dgm:spPr>
        <a:ln>
          <a:solidFill>
            <a:srgbClr val="1A884C"/>
          </a:solidFill>
        </a:ln>
      </dgm:spPr>
      <dgm:t>
        <a:bodyPr/>
        <a:lstStyle/>
        <a:p>
          <a:endParaRPr lang="en-US"/>
        </a:p>
      </dgm:t>
    </dgm:pt>
    <dgm:pt modelId="{32C56FBA-B446-4B51-AB63-DE0CF8AA64ED}">
      <dgm:prSet phldrT="[Text]" phldr="0"/>
      <dgm:spPr>
        <a:solidFill>
          <a:srgbClr val="1A884C"/>
        </a:solidFill>
      </dgm:spPr>
      <dgm:t>
        <a:bodyPr/>
        <a:lstStyle/>
        <a:p>
          <a:r>
            <a:rPr lang="en-US" dirty="0"/>
            <a:t>Cook County</a:t>
          </a:r>
        </a:p>
      </dgm:t>
    </dgm:pt>
    <dgm:pt modelId="{E4F12F63-C12E-47F6-89B6-22FA7FC737DD}" type="parTrans" cxnId="{F6331296-ACAE-41DF-9192-C82689B67C1E}">
      <dgm:prSet/>
      <dgm:spPr/>
      <dgm:t>
        <a:bodyPr/>
        <a:lstStyle/>
        <a:p>
          <a:endParaRPr lang="en-US"/>
        </a:p>
      </dgm:t>
    </dgm:pt>
    <dgm:pt modelId="{C93190BB-EBD0-4F9B-8636-D0FA31A7BA1F}" type="sibTrans" cxnId="{F6331296-ACAE-41DF-9192-C82689B67C1E}">
      <dgm:prSet/>
      <dgm:spPr/>
      <dgm:t>
        <a:bodyPr/>
        <a:lstStyle/>
        <a:p>
          <a:endParaRPr lang="en-US"/>
        </a:p>
      </dgm:t>
    </dgm:pt>
    <dgm:pt modelId="{222305DE-8D8A-4B90-AFE8-EBE29AFD5E7C}">
      <dgm:prSet phldrT="[Text]" phldr="0"/>
      <dgm:spPr>
        <a:solidFill>
          <a:srgbClr val="1A884C"/>
        </a:solidFill>
      </dgm:spPr>
      <dgm:t>
        <a:bodyPr/>
        <a:lstStyle/>
        <a:p>
          <a:r>
            <a:rPr lang="en-US" dirty="0"/>
            <a:t>State of Illinois (DCEO)</a:t>
          </a:r>
        </a:p>
      </dgm:t>
    </dgm:pt>
    <dgm:pt modelId="{0B74236D-5B0C-4581-86C4-ED6B10B00AC3}" type="parTrans" cxnId="{4CF4299C-BDE1-4EFC-9182-6733E9582D14}">
      <dgm:prSet/>
      <dgm:spPr/>
      <dgm:t>
        <a:bodyPr/>
        <a:lstStyle/>
        <a:p>
          <a:endParaRPr lang="en-US"/>
        </a:p>
      </dgm:t>
    </dgm:pt>
    <dgm:pt modelId="{48729AD6-EF7D-469F-A621-D0FA115FC272}" type="sibTrans" cxnId="{4CF4299C-BDE1-4EFC-9182-6733E9582D14}">
      <dgm:prSet/>
      <dgm:spPr/>
      <dgm:t>
        <a:bodyPr/>
        <a:lstStyle/>
        <a:p>
          <a:endParaRPr lang="en-US"/>
        </a:p>
      </dgm:t>
    </dgm:pt>
    <dgm:pt modelId="{0F01C894-F71D-483F-B331-165CAF675FCE}">
      <dgm:prSet phldrT="[Text]" phldr="0"/>
      <dgm:spPr>
        <a:solidFill>
          <a:srgbClr val="1A884C"/>
        </a:solidFill>
      </dgm:spPr>
      <dgm:t>
        <a:bodyPr/>
        <a:lstStyle/>
        <a:p>
          <a:r>
            <a:rPr lang="en-US" dirty="0"/>
            <a:t>ARPA</a:t>
          </a:r>
        </a:p>
      </dgm:t>
    </dgm:pt>
    <dgm:pt modelId="{4B1342E0-EBD7-4D2D-8DC1-8F74F9B5A8AC}" type="parTrans" cxnId="{A0527604-8B17-49F7-B623-B609EA22CC53}">
      <dgm:prSet/>
      <dgm:spPr/>
      <dgm:t>
        <a:bodyPr/>
        <a:lstStyle/>
        <a:p>
          <a:endParaRPr lang="en-US"/>
        </a:p>
      </dgm:t>
    </dgm:pt>
    <dgm:pt modelId="{87C2EB5D-ECF5-46C2-B815-B37CF9C60EB8}" type="sibTrans" cxnId="{A0527604-8B17-49F7-B623-B609EA22CC53}">
      <dgm:prSet/>
      <dgm:spPr/>
      <dgm:t>
        <a:bodyPr/>
        <a:lstStyle/>
        <a:p>
          <a:endParaRPr lang="en-US"/>
        </a:p>
      </dgm:t>
    </dgm:pt>
    <dgm:pt modelId="{A2A0022D-3C58-4EC2-8E69-7DB8023DFD9A}" type="pres">
      <dgm:prSet presAssocID="{0C942151-37E3-4E5C-B91A-53FF1935DFD3}" presName="Name0" presStyleCnt="0">
        <dgm:presLayoutVars>
          <dgm:chMax val="7"/>
          <dgm:chPref val="7"/>
          <dgm:dir/>
        </dgm:presLayoutVars>
      </dgm:prSet>
      <dgm:spPr/>
    </dgm:pt>
    <dgm:pt modelId="{52E24A7E-C18F-4AED-95EA-90F2B0A54144}" type="pres">
      <dgm:prSet presAssocID="{0C942151-37E3-4E5C-B91A-53FF1935DFD3}" presName="Name1" presStyleCnt="0"/>
      <dgm:spPr/>
    </dgm:pt>
    <dgm:pt modelId="{01CA99A7-16D4-4C42-A90D-03D3B2731281}" type="pres">
      <dgm:prSet presAssocID="{0C942151-37E3-4E5C-B91A-53FF1935DFD3}" presName="cycle" presStyleCnt="0"/>
      <dgm:spPr/>
    </dgm:pt>
    <dgm:pt modelId="{535EB1EB-6D59-44EB-8F72-F73A545CFDD5}" type="pres">
      <dgm:prSet presAssocID="{0C942151-37E3-4E5C-B91A-53FF1935DFD3}" presName="srcNode" presStyleLbl="node1" presStyleIdx="0" presStyleCnt="4"/>
      <dgm:spPr/>
    </dgm:pt>
    <dgm:pt modelId="{C7EA2305-5539-4CF2-B76E-7769FEB8FEDB}" type="pres">
      <dgm:prSet presAssocID="{0C942151-37E3-4E5C-B91A-53FF1935DFD3}" presName="conn" presStyleLbl="parChTrans1D2" presStyleIdx="0" presStyleCnt="1"/>
      <dgm:spPr/>
    </dgm:pt>
    <dgm:pt modelId="{DD1B955A-CC91-4CBC-85D9-A5F814978ECF}" type="pres">
      <dgm:prSet presAssocID="{0C942151-37E3-4E5C-B91A-53FF1935DFD3}" presName="extraNode" presStyleLbl="node1" presStyleIdx="0" presStyleCnt="4"/>
      <dgm:spPr/>
    </dgm:pt>
    <dgm:pt modelId="{6116003F-4774-4BF8-9526-A8BCA3E6A0BE}" type="pres">
      <dgm:prSet presAssocID="{0C942151-37E3-4E5C-B91A-53FF1935DFD3}" presName="dstNode" presStyleLbl="node1" presStyleIdx="0" presStyleCnt="4"/>
      <dgm:spPr/>
    </dgm:pt>
    <dgm:pt modelId="{A2B3C10D-3F1F-4F10-BEAB-F8AE0433618C}" type="pres">
      <dgm:prSet presAssocID="{55D8F02C-BF16-4DBD-B06C-14BA48804A64}" presName="text_1" presStyleLbl="node1" presStyleIdx="0" presStyleCnt="4">
        <dgm:presLayoutVars>
          <dgm:bulletEnabled val="1"/>
        </dgm:presLayoutVars>
      </dgm:prSet>
      <dgm:spPr/>
    </dgm:pt>
    <dgm:pt modelId="{978C0135-DE36-446C-8C03-5AB56635F3ED}" type="pres">
      <dgm:prSet presAssocID="{55D8F02C-BF16-4DBD-B06C-14BA48804A64}" presName="accent_1" presStyleCnt="0"/>
      <dgm:spPr/>
    </dgm:pt>
    <dgm:pt modelId="{09B43AF8-2366-41C9-BD9C-F9EB82DDE305}" type="pres">
      <dgm:prSet presAssocID="{55D8F02C-BF16-4DBD-B06C-14BA48804A64}" presName="accentRepeatNode" presStyleLbl="solidFgAcc1" presStyleIdx="0" presStyleCnt="4"/>
      <dgm:spPr>
        <a:ln>
          <a:solidFill>
            <a:srgbClr val="1A884C"/>
          </a:solidFill>
        </a:ln>
      </dgm:spPr>
    </dgm:pt>
    <dgm:pt modelId="{93D8E2B7-E889-4943-89AC-CAE305EFB51B}" type="pres">
      <dgm:prSet presAssocID="{32C56FBA-B446-4B51-AB63-DE0CF8AA64ED}" presName="text_2" presStyleLbl="node1" presStyleIdx="1" presStyleCnt="4">
        <dgm:presLayoutVars>
          <dgm:bulletEnabled val="1"/>
        </dgm:presLayoutVars>
      </dgm:prSet>
      <dgm:spPr/>
    </dgm:pt>
    <dgm:pt modelId="{C3636E53-C000-4929-AE87-DFB6E1E0A868}" type="pres">
      <dgm:prSet presAssocID="{32C56FBA-B446-4B51-AB63-DE0CF8AA64ED}" presName="accent_2" presStyleCnt="0"/>
      <dgm:spPr/>
    </dgm:pt>
    <dgm:pt modelId="{6C449DC6-BD86-4679-903C-2F621535D9F3}" type="pres">
      <dgm:prSet presAssocID="{32C56FBA-B446-4B51-AB63-DE0CF8AA64ED}" presName="accentRepeatNode" presStyleLbl="solidFgAcc1" presStyleIdx="1" presStyleCnt="4"/>
      <dgm:spPr>
        <a:ln>
          <a:solidFill>
            <a:srgbClr val="1A884C"/>
          </a:solidFill>
        </a:ln>
      </dgm:spPr>
    </dgm:pt>
    <dgm:pt modelId="{CE470345-2B43-4A44-8A15-13530C2DBB69}" type="pres">
      <dgm:prSet presAssocID="{222305DE-8D8A-4B90-AFE8-EBE29AFD5E7C}" presName="text_3" presStyleLbl="node1" presStyleIdx="2" presStyleCnt="4">
        <dgm:presLayoutVars>
          <dgm:bulletEnabled val="1"/>
        </dgm:presLayoutVars>
      </dgm:prSet>
      <dgm:spPr/>
    </dgm:pt>
    <dgm:pt modelId="{C0AA401B-C903-4FB6-9974-280A11615131}" type="pres">
      <dgm:prSet presAssocID="{222305DE-8D8A-4B90-AFE8-EBE29AFD5E7C}" presName="accent_3" presStyleCnt="0"/>
      <dgm:spPr/>
    </dgm:pt>
    <dgm:pt modelId="{CF94CA80-C02B-4B01-863C-BB4441EE30C6}" type="pres">
      <dgm:prSet presAssocID="{222305DE-8D8A-4B90-AFE8-EBE29AFD5E7C}" presName="accentRepeatNode" presStyleLbl="solidFgAcc1" presStyleIdx="2" presStyleCnt="4"/>
      <dgm:spPr>
        <a:ln>
          <a:solidFill>
            <a:srgbClr val="1A884C"/>
          </a:solidFill>
        </a:ln>
      </dgm:spPr>
    </dgm:pt>
    <dgm:pt modelId="{FAE6EAEB-FFFB-4177-B5F3-3EBC5DC6C9AC}" type="pres">
      <dgm:prSet presAssocID="{0F01C894-F71D-483F-B331-165CAF675FCE}" presName="text_4" presStyleLbl="node1" presStyleIdx="3" presStyleCnt="4">
        <dgm:presLayoutVars>
          <dgm:bulletEnabled val="1"/>
        </dgm:presLayoutVars>
      </dgm:prSet>
      <dgm:spPr/>
    </dgm:pt>
    <dgm:pt modelId="{1E9CE968-B91C-45AD-911E-469ACAEC1768}" type="pres">
      <dgm:prSet presAssocID="{0F01C894-F71D-483F-B331-165CAF675FCE}" presName="accent_4" presStyleCnt="0"/>
      <dgm:spPr/>
    </dgm:pt>
    <dgm:pt modelId="{C1F70ECC-D768-47D2-973D-B1B6C92F8A69}" type="pres">
      <dgm:prSet presAssocID="{0F01C894-F71D-483F-B331-165CAF675FCE}" presName="accentRepeatNode" presStyleLbl="solidFgAcc1" presStyleIdx="3" presStyleCnt="4"/>
      <dgm:spPr>
        <a:ln>
          <a:solidFill>
            <a:srgbClr val="1A884C"/>
          </a:solidFill>
        </a:ln>
      </dgm:spPr>
    </dgm:pt>
  </dgm:ptLst>
  <dgm:cxnLst>
    <dgm:cxn modelId="{A0527604-8B17-49F7-B623-B609EA22CC53}" srcId="{0C942151-37E3-4E5C-B91A-53FF1935DFD3}" destId="{0F01C894-F71D-483F-B331-165CAF675FCE}" srcOrd="3" destOrd="0" parTransId="{4B1342E0-EBD7-4D2D-8DC1-8F74F9B5A8AC}" sibTransId="{87C2EB5D-ECF5-46C2-B815-B37CF9C60EB8}"/>
    <dgm:cxn modelId="{BC56ED1D-A2CD-40F1-8A90-EE18EAB17FB9}" type="presOf" srcId="{222305DE-8D8A-4B90-AFE8-EBE29AFD5E7C}" destId="{CE470345-2B43-4A44-8A15-13530C2DBB69}" srcOrd="0" destOrd="0" presId="urn:microsoft.com/office/officeart/2008/layout/VerticalCurvedList"/>
    <dgm:cxn modelId="{B55FD21F-42F5-490F-AD63-78893CF56C85}" type="presOf" srcId="{55D8F02C-BF16-4DBD-B06C-14BA48804A64}" destId="{A2B3C10D-3F1F-4F10-BEAB-F8AE0433618C}" srcOrd="0" destOrd="0" presId="urn:microsoft.com/office/officeart/2008/layout/VerticalCurvedList"/>
    <dgm:cxn modelId="{32C50440-EB34-42CB-BE05-FBB824E9F9AA}" type="presOf" srcId="{32C56FBA-B446-4B51-AB63-DE0CF8AA64ED}" destId="{93D8E2B7-E889-4943-89AC-CAE305EFB51B}" srcOrd="0" destOrd="0" presId="urn:microsoft.com/office/officeart/2008/layout/VerticalCurvedList"/>
    <dgm:cxn modelId="{CFADF448-DA1F-44EE-A0BE-7B39766F568B}" srcId="{0C942151-37E3-4E5C-B91A-53FF1935DFD3}" destId="{55D8F02C-BF16-4DBD-B06C-14BA48804A64}" srcOrd="0" destOrd="0" parTransId="{08749EB7-5CB0-452E-9AC5-FC7871443951}" sibTransId="{1BA61E55-2A20-4C32-A343-4C2856B2DE8A}"/>
    <dgm:cxn modelId="{F6331296-ACAE-41DF-9192-C82689B67C1E}" srcId="{0C942151-37E3-4E5C-B91A-53FF1935DFD3}" destId="{32C56FBA-B446-4B51-AB63-DE0CF8AA64ED}" srcOrd="1" destOrd="0" parTransId="{E4F12F63-C12E-47F6-89B6-22FA7FC737DD}" sibTransId="{C93190BB-EBD0-4F9B-8636-D0FA31A7BA1F}"/>
    <dgm:cxn modelId="{4CF4299C-BDE1-4EFC-9182-6733E9582D14}" srcId="{0C942151-37E3-4E5C-B91A-53FF1935DFD3}" destId="{222305DE-8D8A-4B90-AFE8-EBE29AFD5E7C}" srcOrd="2" destOrd="0" parTransId="{0B74236D-5B0C-4581-86C4-ED6B10B00AC3}" sibTransId="{48729AD6-EF7D-469F-A621-D0FA115FC272}"/>
    <dgm:cxn modelId="{AB7EF6AA-F1A2-4AFB-A5F9-F0417C9D64A8}" type="presOf" srcId="{0F01C894-F71D-483F-B331-165CAF675FCE}" destId="{FAE6EAEB-FFFB-4177-B5F3-3EBC5DC6C9AC}" srcOrd="0" destOrd="0" presId="urn:microsoft.com/office/officeart/2008/layout/VerticalCurvedList"/>
    <dgm:cxn modelId="{E21179E8-4494-457F-86BF-1691E67B832B}" type="presOf" srcId="{1BA61E55-2A20-4C32-A343-4C2856B2DE8A}" destId="{C7EA2305-5539-4CF2-B76E-7769FEB8FEDB}" srcOrd="0" destOrd="0" presId="urn:microsoft.com/office/officeart/2008/layout/VerticalCurvedList"/>
    <dgm:cxn modelId="{3F5110FE-A736-412F-91B5-3F88657BD019}" type="presOf" srcId="{0C942151-37E3-4E5C-B91A-53FF1935DFD3}" destId="{A2A0022D-3C58-4EC2-8E69-7DB8023DFD9A}" srcOrd="0" destOrd="0" presId="urn:microsoft.com/office/officeart/2008/layout/VerticalCurvedList"/>
    <dgm:cxn modelId="{7767E12E-253D-49A2-8D3B-0013C7587C92}" type="presParOf" srcId="{A2A0022D-3C58-4EC2-8E69-7DB8023DFD9A}" destId="{52E24A7E-C18F-4AED-95EA-90F2B0A54144}" srcOrd="0" destOrd="0" presId="urn:microsoft.com/office/officeart/2008/layout/VerticalCurvedList"/>
    <dgm:cxn modelId="{B2CC598E-7C8E-4179-AA8B-3E3DFCFBB940}" type="presParOf" srcId="{52E24A7E-C18F-4AED-95EA-90F2B0A54144}" destId="{01CA99A7-16D4-4C42-A90D-03D3B2731281}" srcOrd="0" destOrd="0" presId="urn:microsoft.com/office/officeart/2008/layout/VerticalCurvedList"/>
    <dgm:cxn modelId="{BE092E94-3FF3-47FE-A2C4-2FD8510258B1}" type="presParOf" srcId="{01CA99A7-16D4-4C42-A90D-03D3B2731281}" destId="{535EB1EB-6D59-44EB-8F72-F73A545CFDD5}" srcOrd="0" destOrd="0" presId="urn:microsoft.com/office/officeart/2008/layout/VerticalCurvedList"/>
    <dgm:cxn modelId="{A3D52A3B-BF1C-4B0A-AFD5-CA7E0C8547C1}" type="presParOf" srcId="{01CA99A7-16D4-4C42-A90D-03D3B2731281}" destId="{C7EA2305-5539-4CF2-B76E-7769FEB8FEDB}" srcOrd="1" destOrd="0" presId="urn:microsoft.com/office/officeart/2008/layout/VerticalCurvedList"/>
    <dgm:cxn modelId="{DAD39CE7-7E81-409D-9BF4-95A317AABD80}" type="presParOf" srcId="{01CA99A7-16D4-4C42-A90D-03D3B2731281}" destId="{DD1B955A-CC91-4CBC-85D9-A5F814978ECF}" srcOrd="2" destOrd="0" presId="urn:microsoft.com/office/officeart/2008/layout/VerticalCurvedList"/>
    <dgm:cxn modelId="{E1CA6D7C-3E21-4BC7-A253-945A77097A23}" type="presParOf" srcId="{01CA99A7-16D4-4C42-A90D-03D3B2731281}" destId="{6116003F-4774-4BF8-9526-A8BCA3E6A0BE}" srcOrd="3" destOrd="0" presId="urn:microsoft.com/office/officeart/2008/layout/VerticalCurvedList"/>
    <dgm:cxn modelId="{D52E4C58-D180-441F-A50F-3D9AD9EF9733}" type="presParOf" srcId="{52E24A7E-C18F-4AED-95EA-90F2B0A54144}" destId="{A2B3C10D-3F1F-4F10-BEAB-F8AE0433618C}" srcOrd="1" destOrd="0" presId="urn:microsoft.com/office/officeart/2008/layout/VerticalCurvedList"/>
    <dgm:cxn modelId="{F8996819-AA5B-4F3D-8F12-283294B0F208}" type="presParOf" srcId="{52E24A7E-C18F-4AED-95EA-90F2B0A54144}" destId="{978C0135-DE36-446C-8C03-5AB56635F3ED}" srcOrd="2" destOrd="0" presId="urn:microsoft.com/office/officeart/2008/layout/VerticalCurvedList"/>
    <dgm:cxn modelId="{5CBEC816-9C46-4938-98FC-5BB0EC8D056C}" type="presParOf" srcId="{978C0135-DE36-446C-8C03-5AB56635F3ED}" destId="{09B43AF8-2366-41C9-BD9C-F9EB82DDE305}" srcOrd="0" destOrd="0" presId="urn:microsoft.com/office/officeart/2008/layout/VerticalCurvedList"/>
    <dgm:cxn modelId="{19EC1161-434D-4D70-A7A0-62EE3392C3AF}" type="presParOf" srcId="{52E24A7E-C18F-4AED-95EA-90F2B0A54144}" destId="{93D8E2B7-E889-4943-89AC-CAE305EFB51B}" srcOrd="3" destOrd="0" presId="urn:microsoft.com/office/officeart/2008/layout/VerticalCurvedList"/>
    <dgm:cxn modelId="{9815F6DA-5305-4A32-887E-DDFB9F71B0AC}" type="presParOf" srcId="{52E24A7E-C18F-4AED-95EA-90F2B0A54144}" destId="{C3636E53-C000-4929-AE87-DFB6E1E0A868}" srcOrd="4" destOrd="0" presId="urn:microsoft.com/office/officeart/2008/layout/VerticalCurvedList"/>
    <dgm:cxn modelId="{6D136959-444E-46B0-9B9F-DBA67C83A733}" type="presParOf" srcId="{C3636E53-C000-4929-AE87-DFB6E1E0A868}" destId="{6C449DC6-BD86-4679-903C-2F621535D9F3}" srcOrd="0" destOrd="0" presId="urn:microsoft.com/office/officeart/2008/layout/VerticalCurvedList"/>
    <dgm:cxn modelId="{CE50E52D-6643-4108-AB65-8665B0150735}" type="presParOf" srcId="{52E24A7E-C18F-4AED-95EA-90F2B0A54144}" destId="{CE470345-2B43-4A44-8A15-13530C2DBB69}" srcOrd="5" destOrd="0" presId="urn:microsoft.com/office/officeart/2008/layout/VerticalCurvedList"/>
    <dgm:cxn modelId="{C3585B6A-D6AB-4375-A7E8-D22D46038D63}" type="presParOf" srcId="{52E24A7E-C18F-4AED-95EA-90F2B0A54144}" destId="{C0AA401B-C903-4FB6-9974-280A11615131}" srcOrd="6" destOrd="0" presId="urn:microsoft.com/office/officeart/2008/layout/VerticalCurvedList"/>
    <dgm:cxn modelId="{E73CADBA-16D3-4F50-9A8D-D1D9E2287E6F}" type="presParOf" srcId="{C0AA401B-C903-4FB6-9974-280A11615131}" destId="{CF94CA80-C02B-4B01-863C-BB4441EE30C6}" srcOrd="0" destOrd="0" presId="urn:microsoft.com/office/officeart/2008/layout/VerticalCurvedList"/>
    <dgm:cxn modelId="{D9683DC5-8F70-4752-8E03-71E7430AAE10}" type="presParOf" srcId="{52E24A7E-C18F-4AED-95EA-90F2B0A54144}" destId="{FAE6EAEB-FFFB-4177-B5F3-3EBC5DC6C9AC}" srcOrd="7" destOrd="0" presId="urn:microsoft.com/office/officeart/2008/layout/VerticalCurvedList"/>
    <dgm:cxn modelId="{838E8948-B0BD-4768-8F3B-8B5342A8AA4E}" type="presParOf" srcId="{52E24A7E-C18F-4AED-95EA-90F2B0A54144}" destId="{1E9CE968-B91C-45AD-911E-469ACAEC1768}" srcOrd="8" destOrd="0" presId="urn:microsoft.com/office/officeart/2008/layout/VerticalCurvedList"/>
    <dgm:cxn modelId="{0354F77A-1484-4A84-AEE6-D11CFA943931}" type="presParOf" srcId="{1E9CE968-B91C-45AD-911E-469ACAEC1768}" destId="{C1F70ECC-D768-47D2-973D-B1B6C92F8A6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33C53-92BF-4659-A759-FE8E29179727}">
      <dsp:nvSpPr>
        <dsp:cNvPr id="0" name=""/>
        <dsp:cNvSpPr/>
      </dsp:nvSpPr>
      <dsp:spPr>
        <a:xfrm>
          <a:off x="2119597" y="1393"/>
          <a:ext cx="1626934" cy="1626934"/>
        </a:xfrm>
        <a:prstGeom prst="ellipse">
          <a:avLst/>
        </a:prstGeom>
        <a:solidFill>
          <a:srgbClr val="1A88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boria Bold"/>
            </a:rPr>
            <a:t>Weekly Cleanings &amp; Engagement</a:t>
          </a:r>
        </a:p>
      </dsp:txBody>
      <dsp:txXfrm>
        <a:off x="2357856" y="239652"/>
        <a:ext cx="1150416" cy="1150416"/>
      </dsp:txXfrm>
    </dsp:sp>
    <dsp:sp modelId="{8C3068BE-CEAE-4D2E-9262-815D532EF60B}">
      <dsp:nvSpPr>
        <dsp:cNvPr id="0" name=""/>
        <dsp:cNvSpPr/>
      </dsp:nvSpPr>
      <dsp:spPr>
        <a:xfrm rot="2160000">
          <a:off x="3694989" y="1250810"/>
          <a:ext cx="431976" cy="549090"/>
        </a:xfrm>
        <a:prstGeom prst="rightArrow">
          <a:avLst>
            <a:gd name="adj1" fmla="val 60000"/>
            <a:gd name="adj2" fmla="val 50000"/>
          </a:avLst>
        </a:prstGeom>
        <a:solidFill>
          <a:srgbClr val="1A884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3707364" y="1322542"/>
        <a:ext cx="302383" cy="329454"/>
      </dsp:txXfrm>
    </dsp:sp>
    <dsp:sp modelId="{CCD67892-4C01-44A9-8A52-F279107B2B61}">
      <dsp:nvSpPr>
        <dsp:cNvPr id="0" name=""/>
        <dsp:cNvSpPr/>
      </dsp:nvSpPr>
      <dsp:spPr>
        <a:xfrm>
          <a:off x="4095205" y="1436756"/>
          <a:ext cx="1626934" cy="1626934"/>
        </a:xfrm>
        <a:prstGeom prst="ellipse">
          <a:avLst/>
        </a:prstGeom>
        <a:solidFill>
          <a:srgbClr val="1A88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boria Bold"/>
            </a:rPr>
            <a:t>Warming/ Cooling Center Operations</a:t>
          </a:r>
        </a:p>
      </dsp:txBody>
      <dsp:txXfrm>
        <a:off x="4333464" y="1675015"/>
        <a:ext cx="1150416" cy="1150416"/>
      </dsp:txXfrm>
    </dsp:sp>
    <dsp:sp modelId="{72DC9878-228C-4866-913F-D6FEDB8D6B3B}">
      <dsp:nvSpPr>
        <dsp:cNvPr id="0" name=""/>
        <dsp:cNvSpPr/>
      </dsp:nvSpPr>
      <dsp:spPr>
        <a:xfrm rot="6480000">
          <a:off x="4319154" y="3125283"/>
          <a:ext cx="431976" cy="549090"/>
        </a:xfrm>
        <a:prstGeom prst="rightArrow">
          <a:avLst>
            <a:gd name="adj1" fmla="val 60000"/>
            <a:gd name="adj2" fmla="val 50000"/>
          </a:avLst>
        </a:prstGeom>
        <a:solidFill>
          <a:srgbClr val="1A884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4403974" y="3173476"/>
        <a:ext cx="302383" cy="329454"/>
      </dsp:txXfrm>
    </dsp:sp>
    <dsp:sp modelId="{748AC176-A442-4B0A-8432-C2675B5E9B4A}">
      <dsp:nvSpPr>
        <dsp:cNvPr id="0" name=""/>
        <dsp:cNvSpPr/>
      </dsp:nvSpPr>
      <dsp:spPr>
        <a:xfrm>
          <a:off x="3340590" y="3759222"/>
          <a:ext cx="1626934" cy="1626934"/>
        </a:xfrm>
        <a:prstGeom prst="ellipse">
          <a:avLst/>
        </a:prstGeom>
        <a:solidFill>
          <a:srgbClr val="1A88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boria Bold"/>
            </a:rPr>
            <a:t>Public Health Nurse Screenings</a:t>
          </a:r>
        </a:p>
      </dsp:txBody>
      <dsp:txXfrm>
        <a:off x="3578849" y="3997481"/>
        <a:ext cx="1150416" cy="1150416"/>
      </dsp:txXfrm>
    </dsp:sp>
    <dsp:sp modelId="{0D15AC9F-3322-42D1-B7B0-55B61FD58315}">
      <dsp:nvSpPr>
        <dsp:cNvPr id="0" name=""/>
        <dsp:cNvSpPr/>
      </dsp:nvSpPr>
      <dsp:spPr>
        <a:xfrm rot="10800000">
          <a:off x="2729302" y="4298144"/>
          <a:ext cx="431976" cy="549090"/>
        </a:xfrm>
        <a:prstGeom prst="rightArrow">
          <a:avLst>
            <a:gd name="adj1" fmla="val 60000"/>
            <a:gd name="adj2" fmla="val 50000"/>
          </a:avLst>
        </a:prstGeom>
        <a:solidFill>
          <a:srgbClr val="1A884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2858895" y="4407962"/>
        <a:ext cx="302383" cy="329454"/>
      </dsp:txXfrm>
    </dsp:sp>
    <dsp:sp modelId="{010B5785-7DC6-45B1-8FEE-464117C61D2F}">
      <dsp:nvSpPr>
        <dsp:cNvPr id="0" name=""/>
        <dsp:cNvSpPr/>
      </dsp:nvSpPr>
      <dsp:spPr>
        <a:xfrm>
          <a:off x="898605" y="3759222"/>
          <a:ext cx="1626934" cy="1626934"/>
        </a:xfrm>
        <a:prstGeom prst="ellipse">
          <a:avLst/>
        </a:prstGeom>
        <a:solidFill>
          <a:srgbClr val="1A88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boria Bold"/>
            </a:rPr>
            <a:t>Emergency Shelter Screenings</a:t>
          </a:r>
        </a:p>
      </dsp:txBody>
      <dsp:txXfrm>
        <a:off x="1136864" y="3997481"/>
        <a:ext cx="1150416" cy="1150416"/>
      </dsp:txXfrm>
    </dsp:sp>
    <dsp:sp modelId="{F25F4804-D51D-4906-B6EC-9D24B875DA1B}">
      <dsp:nvSpPr>
        <dsp:cNvPr id="0" name=""/>
        <dsp:cNvSpPr/>
      </dsp:nvSpPr>
      <dsp:spPr>
        <a:xfrm rot="15120000">
          <a:off x="1122554" y="3148538"/>
          <a:ext cx="431976" cy="549090"/>
        </a:xfrm>
        <a:prstGeom prst="rightArrow">
          <a:avLst>
            <a:gd name="adj1" fmla="val 60000"/>
            <a:gd name="adj2" fmla="val 50000"/>
          </a:avLst>
        </a:prstGeom>
        <a:solidFill>
          <a:srgbClr val="1A884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1207374" y="3319981"/>
        <a:ext cx="302383" cy="329454"/>
      </dsp:txXfrm>
    </dsp:sp>
    <dsp:sp modelId="{CF46BAF3-E5AF-4BFD-9492-0AF48FB8A157}">
      <dsp:nvSpPr>
        <dsp:cNvPr id="0" name=""/>
        <dsp:cNvSpPr/>
      </dsp:nvSpPr>
      <dsp:spPr>
        <a:xfrm>
          <a:off x="143990" y="1436756"/>
          <a:ext cx="1626934" cy="1626934"/>
        </a:xfrm>
        <a:prstGeom prst="ellipse">
          <a:avLst/>
        </a:prstGeom>
        <a:solidFill>
          <a:srgbClr val="1A88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boria Bold"/>
            </a:rPr>
            <a:t>Care Coordination &amp; Barrier Reduction</a:t>
          </a:r>
        </a:p>
      </dsp:txBody>
      <dsp:txXfrm>
        <a:off x="382249" y="1675015"/>
        <a:ext cx="1150416" cy="1150416"/>
      </dsp:txXfrm>
    </dsp:sp>
    <dsp:sp modelId="{59DE9BB0-D521-4E57-82F6-E059C25654A7}">
      <dsp:nvSpPr>
        <dsp:cNvPr id="0" name=""/>
        <dsp:cNvSpPr/>
      </dsp:nvSpPr>
      <dsp:spPr>
        <a:xfrm rot="19440000">
          <a:off x="1719381" y="1265182"/>
          <a:ext cx="431976" cy="549090"/>
        </a:xfrm>
        <a:prstGeom prst="rightArrow">
          <a:avLst>
            <a:gd name="adj1" fmla="val 60000"/>
            <a:gd name="adj2" fmla="val 50000"/>
          </a:avLst>
        </a:prstGeom>
        <a:solidFill>
          <a:srgbClr val="1A884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1731756" y="1413086"/>
        <a:ext cx="302383" cy="329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032E3-E223-4724-B256-33B0C6C8B724}">
      <dsp:nvSpPr>
        <dsp:cNvPr id="0" name=""/>
        <dsp:cNvSpPr/>
      </dsp:nvSpPr>
      <dsp:spPr>
        <a:xfrm>
          <a:off x="671" y="506855"/>
          <a:ext cx="2617375" cy="1570425"/>
        </a:xfrm>
        <a:prstGeom prst="rect">
          <a:avLst/>
        </a:prstGeom>
        <a:solidFill>
          <a:schemeClr val="bg1"/>
        </a:solidFill>
        <a:ln w="12700" cap="flat" cmpd="sng" algn="ctr">
          <a:solidFill>
            <a:srgbClr val="1A884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boria Bold"/>
            </a:rPr>
            <a:t>Flexible Rental Assistance Program</a:t>
          </a:r>
        </a:p>
      </dsp:txBody>
      <dsp:txXfrm>
        <a:off x="671" y="506855"/>
        <a:ext cx="2617375" cy="1570425"/>
      </dsp:txXfrm>
    </dsp:sp>
    <dsp:sp modelId="{14C528B9-8A11-4FE0-BA59-95972819416B}">
      <dsp:nvSpPr>
        <dsp:cNvPr id="0" name=""/>
        <dsp:cNvSpPr/>
      </dsp:nvSpPr>
      <dsp:spPr>
        <a:xfrm>
          <a:off x="2879783" y="506855"/>
          <a:ext cx="2617375" cy="1570425"/>
        </a:xfrm>
        <a:prstGeom prst="rect">
          <a:avLst/>
        </a:prstGeom>
        <a:solidFill>
          <a:schemeClr val="bg1"/>
        </a:solidFill>
        <a:ln w="12700" cap="flat" cmpd="sng" algn="ctr">
          <a:solidFill>
            <a:srgbClr val="1A884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boria Bold"/>
            </a:rPr>
            <a:t>Sojourner House</a:t>
          </a:r>
        </a:p>
      </dsp:txBody>
      <dsp:txXfrm>
        <a:off x="2879783" y="506855"/>
        <a:ext cx="2617375" cy="1570425"/>
      </dsp:txXfrm>
    </dsp:sp>
    <dsp:sp modelId="{70781FF0-B338-48D6-8F96-C543E960B055}">
      <dsp:nvSpPr>
        <dsp:cNvPr id="0" name=""/>
        <dsp:cNvSpPr/>
      </dsp:nvSpPr>
      <dsp:spPr>
        <a:xfrm>
          <a:off x="671" y="2339018"/>
          <a:ext cx="2617375" cy="1570425"/>
        </a:xfrm>
        <a:prstGeom prst="rect">
          <a:avLst/>
        </a:prstGeom>
        <a:solidFill>
          <a:schemeClr val="bg1"/>
        </a:solidFill>
        <a:ln w="12700" cap="flat" cmpd="sng" algn="ctr">
          <a:solidFill>
            <a:srgbClr val="1A884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boria Bold"/>
            </a:rPr>
            <a:t>Write Inn</a:t>
          </a:r>
        </a:p>
      </dsp:txBody>
      <dsp:txXfrm>
        <a:off x="671" y="2339018"/>
        <a:ext cx="2617375" cy="1570425"/>
      </dsp:txXfrm>
    </dsp:sp>
    <dsp:sp modelId="{BAE03B7D-818E-4225-8B84-CE5050D46137}">
      <dsp:nvSpPr>
        <dsp:cNvPr id="0" name=""/>
        <dsp:cNvSpPr/>
      </dsp:nvSpPr>
      <dsp:spPr>
        <a:xfrm>
          <a:off x="2879783" y="2339018"/>
          <a:ext cx="2617375" cy="1570425"/>
        </a:xfrm>
        <a:prstGeom prst="rect">
          <a:avLst/>
        </a:prstGeom>
        <a:solidFill>
          <a:schemeClr val="bg1"/>
        </a:solidFill>
        <a:ln w="12700" cap="flat" cmpd="sng" algn="ctr">
          <a:solidFill>
            <a:srgbClr val="1A884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boria Bold"/>
            </a:rPr>
            <a:t>Crisis Housing &amp; Rental Support</a:t>
          </a:r>
        </a:p>
      </dsp:txBody>
      <dsp:txXfrm>
        <a:off x="2879783" y="2339018"/>
        <a:ext cx="2617375" cy="15704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A2305-5539-4CF2-B76E-7769FEB8FEDB}">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rgbClr val="1A884C"/>
          </a:solidFill>
          <a:prstDash val="solid"/>
          <a:miter lim="800000"/>
        </a:ln>
        <a:effectLst/>
      </dsp:spPr>
      <dsp:style>
        <a:lnRef idx="2">
          <a:scrgbClr r="0" g="0" b="0"/>
        </a:lnRef>
        <a:fillRef idx="0">
          <a:scrgbClr r="0" g="0" b="0"/>
        </a:fillRef>
        <a:effectRef idx="0">
          <a:scrgbClr r="0" g="0" b="0"/>
        </a:effectRef>
        <a:fontRef idx="minor"/>
      </dsp:style>
    </dsp:sp>
    <dsp:sp modelId="{A2B3C10D-3F1F-4F10-BEAB-F8AE0433618C}">
      <dsp:nvSpPr>
        <dsp:cNvPr id="0" name=""/>
        <dsp:cNvSpPr/>
      </dsp:nvSpPr>
      <dsp:spPr>
        <a:xfrm>
          <a:off x="492024" y="334530"/>
          <a:ext cx="9963850" cy="669409"/>
        </a:xfrm>
        <a:prstGeom prst="rect">
          <a:avLst/>
        </a:prstGeom>
        <a:solidFill>
          <a:srgbClr val="1A88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Village of Oak Park General Revenue</a:t>
          </a:r>
        </a:p>
      </dsp:txBody>
      <dsp:txXfrm>
        <a:off x="492024" y="334530"/>
        <a:ext cx="9963850" cy="669409"/>
      </dsp:txXfrm>
    </dsp:sp>
    <dsp:sp modelId="{09B43AF8-2366-41C9-BD9C-F9EB82DDE305}">
      <dsp:nvSpPr>
        <dsp:cNvPr id="0" name=""/>
        <dsp:cNvSpPr/>
      </dsp:nvSpPr>
      <dsp:spPr>
        <a:xfrm>
          <a:off x="73643" y="250854"/>
          <a:ext cx="836762" cy="836762"/>
        </a:xfrm>
        <a:prstGeom prst="ellipse">
          <a:avLst/>
        </a:prstGeom>
        <a:solidFill>
          <a:schemeClr val="lt1">
            <a:hueOff val="0"/>
            <a:satOff val="0"/>
            <a:lumOff val="0"/>
            <a:alphaOff val="0"/>
          </a:schemeClr>
        </a:solidFill>
        <a:ln w="12700" cap="flat" cmpd="sng" algn="ctr">
          <a:solidFill>
            <a:srgbClr val="1A884C"/>
          </a:solidFill>
          <a:prstDash val="solid"/>
          <a:miter lim="800000"/>
        </a:ln>
        <a:effectLst/>
      </dsp:spPr>
      <dsp:style>
        <a:lnRef idx="2">
          <a:scrgbClr r="0" g="0" b="0"/>
        </a:lnRef>
        <a:fillRef idx="1">
          <a:scrgbClr r="0" g="0" b="0"/>
        </a:fillRef>
        <a:effectRef idx="0">
          <a:scrgbClr r="0" g="0" b="0"/>
        </a:effectRef>
        <a:fontRef idx="minor"/>
      </dsp:style>
    </dsp:sp>
    <dsp:sp modelId="{93D8E2B7-E889-4943-89AC-CAE305EFB51B}">
      <dsp:nvSpPr>
        <dsp:cNvPr id="0" name=""/>
        <dsp:cNvSpPr/>
      </dsp:nvSpPr>
      <dsp:spPr>
        <a:xfrm>
          <a:off x="875812" y="1338819"/>
          <a:ext cx="9580062" cy="669409"/>
        </a:xfrm>
        <a:prstGeom prst="rect">
          <a:avLst/>
        </a:prstGeom>
        <a:solidFill>
          <a:srgbClr val="1A88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Cook County</a:t>
          </a:r>
        </a:p>
      </dsp:txBody>
      <dsp:txXfrm>
        <a:off x="875812" y="1338819"/>
        <a:ext cx="9580062" cy="669409"/>
      </dsp:txXfrm>
    </dsp:sp>
    <dsp:sp modelId="{6C449DC6-BD86-4679-903C-2F621535D9F3}">
      <dsp:nvSpPr>
        <dsp:cNvPr id="0" name=""/>
        <dsp:cNvSpPr/>
      </dsp:nvSpPr>
      <dsp:spPr>
        <a:xfrm>
          <a:off x="457431" y="1255143"/>
          <a:ext cx="836762" cy="836762"/>
        </a:xfrm>
        <a:prstGeom prst="ellipse">
          <a:avLst/>
        </a:prstGeom>
        <a:solidFill>
          <a:schemeClr val="lt1">
            <a:hueOff val="0"/>
            <a:satOff val="0"/>
            <a:lumOff val="0"/>
            <a:alphaOff val="0"/>
          </a:schemeClr>
        </a:solidFill>
        <a:ln w="12700" cap="flat" cmpd="sng" algn="ctr">
          <a:solidFill>
            <a:srgbClr val="1A884C"/>
          </a:solidFill>
          <a:prstDash val="solid"/>
          <a:miter lim="800000"/>
        </a:ln>
        <a:effectLst/>
      </dsp:spPr>
      <dsp:style>
        <a:lnRef idx="2">
          <a:scrgbClr r="0" g="0" b="0"/>
        </a:lnRef>
        <a:fillRef idx="1">
          <a:scrgbClr r="0" g="0" b="0"/>
        </a:fillRef>
        <a:effectRef idx="0">
          <a:scrgbClr r="0" g="0" b="0"/>
        </a:effectRef>
        <a:fontRef idx="minor"/>
      </dsp:style>
    </dsp:sp>
    <dsp:sp modelId="{CE470345-2B43-4A44-8A15-13530C2DBB69}">
      <dsp:nvSpPr>
        <dsp:cNvPr id="0" name=""/>
        <dsp:cNvSpPr/>
      </dsp:nvSpPr>
      <dsp:spPr>
        <a:xfrm>
          <a:off x="875812" y="2343108"/>
          <a:ext cx="9580062" cy="669409"/>
        </a:xfrm>
        <a:prstGeom prst="rect">
          <a:avLst/>
        </a:prstGeom>
        <a:solidFill>
          <a:srgbClr val="1A88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State of Illinois (DCEO)</a:t>
          </a:r>
        </a:p>
      </dsp:txBody>
      <dsp:txXfrm>
        <a:off x="875812" y="2343108"/>
        <a:ext cx="9580062" cy="669409"/>
      </dsp:txXfrm>
    </dsp:sp>
    <dsp:sp modelId="{CF94CA80-C02B-4B01-863C-BB4441EE30C6}">
      <dsp:nvSpPr>
        <dsp:cNvPr id="0" name=""/>
        <dsp:cNvSpPr/>
      </dsp:nvSpPr>
      <dsp:spPr>
        <a:xfrm>
          <a:off x="457431" y="2259432"/>
          <a:ext cx="836762" cy="836762"/>
        </a:xfrm>
        <a:prstGeom prst="ellipse">
          <a:avLst/>
        </a:prstGeom>
        <a:solidFill>
          <a:schemeClr val="lt1">
            <a:hueOff val="0"/>
            <a:satOff val="0"/>
            <a:lumOff val="0"/>
            <a:alphaOff val="0"/>
          </a:schemeClr>
        </a:solidFill>
        <a:ln w="12700" cap="flat" cmpd="sng" algn="ctr">
          <a:solidFill>
            <a:srgbClr val="1A884C"/>
          </a:solidFill>
          <a:prstDash val="solid"/>
          <a:miter lim="800000"/>
        </a:ln>
        <a:effectLst/>
      </dsp:spPr>
      <dsp:style>
        <a:lnRef idx="2">
          <a:scrgbClr r="0" g="0" b="0"/>
        </a:lnRef>
        <a:fillRef idx="1">
          <a:scrgbClr r="0" g="0" b="0"/>
        </a:fillRef>
        <a:effectRef idx="0">
          <a:scrgbClr r="0" g="0" b="0"/>
        </a:effectRef>
        <a:fontRef idx="minor"/>
      </dsp:style>
    </dsp:sp>
    <dsp:sp modelId="{FAE6EAEB-FFFB-4177-B5F3-3EBC5DC6C9AC}">
      <dsp:nvSpPr>
        <dsp:cNvPr id="0" name=""/>
        <dsp:cNvSpPr/>
      </dsp:nvSpPr>
      <dsp:spPr>
        <a:xfrm>
          <a:off x="492024" y="3347397"/>
          <a:ext cx="9963850" cy="669409"/>
        </a:xfrm>
        <a:prstGeom prst="rect">
          <a:avLst/>
        </a:prstGeom>
        <a:solidFill>
          <a:srgbClr val="1A88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ARPA</a:t>
          </a:r>
        </a:p>
      </dsp:txBody>
      <dsp:txXfrm>
        <a:off x="492024" y="3347397"/>
        <a:ext cx="9963850" cy="669409"/>
      </dsp:txXfrm>
    </dsp:sp>
    <dsp:sp modelId="{C1F70ECC-D768-47D2-973D-B1B6C92F8A69}">
      <dsp:nvSpPr>
        <dsp:cNvPr id="0" name=""/>
        <dsp:cNvSpPr/>
      </dsp:nvSpPr>
      <dsp:spPr>
        <a:xfrm>
          <a:off x="73643" y="3263721"/>
          <a:ext cx="836762" cy="836762"/>
        </a:xfrm>
        <a:prstGeom prst="ellipse">
          <a:avLst/>
        </a:prstGeom>
        <a:solidFill>
          <a:schemeClr val="lt1">
            <a:hueOff val="0"/>
            <a:satOff val="0"/>
            <a:lumOff val="0"/>
            <a:alphaOff val="0"/>
          </a:schemeClr>
        </a:solidFill>
        <a:ln w="12700" cap="flat" cmpd="sng" algn="ctr">
          <a:solidFill>
            <a:srgbClr val="1A884C"/>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512A1-0A82-44AA-8C3A-F28733350C0A}" type="datetimeFigureOut">
              <a:rPr lang="en-US" smtClean="0"/>
              <a:t>1/26/2026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7568C-BD62-4AD4-BF90-2946832B62C5}" type="slidenum">
              <a:rPr lang="en-US" smtClean="0"/>
              <a:t>‹#›</a:t>
            </a:fld>
            <a:endParaRPr lang="en-US"/>
          </a:p>
        </p:txBody>
      </p:sp>
    </p:spTree>
    <p:extLst>
      <p:ext uri="{BB962C8B-B14F-4D97-AF65-F5344CB8AC3E}">
        <p14:creationId xmlns:p14="http://schemas.microsoft.com/office/powerpoint/2010/main" val="403922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my name is Vanessa Matheny and I am the Community Services Administrator for the Village of Oak Park. I oversee the Community Services Division that supports Grants like CDBG, ARPA, and General Revenue, in addition to our E.C.H.O. program, and response to addressing homelessness in the community. </a:t>
            </a:r>
          </a:p>
        </p:txBody>
      </p:sp>
      <p:sp>
        <p:nvSpPr>
          <p:cNvPr id="4" name="Slide Number Placeholder 3"/>
          <p:cNvSpPr>
            <a:spLocks noGrp="1"/>
          </p:cNvSpPr>
          <p:nvPr>
            <p:ph type="sldNum" sz="quarter" idx="5"/>
          </p:nvPr>
        </p:nvSpPr>
        <p:spPr/>
        <p:txBody>
          <a:bodyPr/>
          <a:lstStyle/>
          <a:p>
            <a:fld id="{22E7568C-BD62-4AD4-BF90-2946832B62C5}" type="slidenum">
              <a:rPr lang="en-US" smtClean="0"/>
              <a:t>1</a:t>
            </a:fld>
            <a:endParaRPr lang="en-US"/>
          </a:p>
        </p:txBody>
      </p:sp>
    </p:spTree>
    <p:extLst>
      <p:ext uri="{BB962C8B-B14F-4D97-AF65-F5344CB8AC3E}">
        <p14:creationId xmlns:p14="http://schemas.microsoft.com/office/powerpoint/2010/main" val="410806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today’s presentation, I’d like to cover the following topics which we view as a comprehensive approach to support the unhoused population and all of their needs. </a:t>
            </a:r>
          </a:p>
        </p:txBody>
      </p:sp>
      <p:sp>
        <p:nvSpPr>
          <p:cNvPr id="4" name="Slide Number Placeholder 3"/>
          <p:cNvSpPr>
            <a:spLocks noGrp="1"/>
          </p:cNvSpPr>
          <p:nvPr>
            <p:ph type="sldNum" sz="quarter" idx="5"/>
          </p:nvPr>
        </p:nvSpPr>
        <p:spPr/>
        <p:txBody>
          <a:bodyPr/>
          <a:lstStyle/>
          <a:p>
            <a:fld id="{22E7568C-BD62-4AD4-BF90-2946832B62C5}" type="slidenum">
              <a:rPr lang="en-US" smtClean="0"/>
              <a:t>2</a:t>
            </a:fld>
            <a:endParaRPr lang="en-US"/>
          </a:p>
        </p:txBody>
      </p:sp>
    </p:spTree>
    <p:extLst>
      <p:ext uri="{BB962C8B-B14F-4D97-AF65-F5344CB8AC3E}">
        <p14:creationId xmlns:p14="http://schemas.microsoft.com/office/powerpoint/2010/main" val="69490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Office to Prevent and End Homelessness, which was established and Codified by our Governor in 2021; it is currently estimated that it takes 2.2 years for an individual to be identified as unhoused and be permanently placed in housing. </a:t>
            </a:r>
          </a:p>
          <a:p>
            <a:endParaRPr lang="en-US" dirty="0"/>
          </a:p>
          <a:p>
            <a:r>
              <a:rPr lang="en-US" dirty="0"/>
              <a:t>In 2025, our partner agency supported 119 individuals, 88 households (married couple), and 10 families with minors through street outreach for a total of 217 </a:t>
            </a:r>
          </a:p>
          <a:p>
            <a:r>
              <a:rPr lang="en-US" dirty="0"/>
              <a:t>Since 2019 the organization has served 687 individuals, 532 households, and 46 families with minors = 1265 individuals</a:t>
            </a:r>
          </a:p>
          <a:p>
            <a:r>
              <a:rPr lang="en-US" dirty="0"/>
              <a:t>685 of those individuals were identified through street outreach</a:t>
            </a:r>
          </a:p>
          <a:p>
            <a:endParaRPr lang="en-US" dirty="0"/>
          </a:p>
          <a:p>
            <a:endParaRPr lang="en-US" dirty="0"/>
          </a:p>
        </p:txBody>
      </p:sp>
      <p:sp>
        <p:nvSpPr>
          <p:cNvPr id="4" name="Slide Number Placeholder 3"/>
          <p:cNvSpPr>
            <a:spLocks noGrp="1"/>
          </p:cNvSpPr>
          <p:nvPr>
            <p:ph type="sldNum" sz="quarter" idx="5"/>
          </p:nvPr>
        </p:nvSpPr>
        <p:spPr/>
        <p:txBody>
          <a:bodyPr/>
          <a:lstStyle/>
          <a:p>
            <a:fld id="{22E7568C-BD62-4AD4-BF90-2946832B62C5}" type="slidenum">
              <a:rPr lang="en-US" smtClean="0"/>
              <a:t>3</a:t>
            </a:fld>
            <a:endParaRPr lang="en-US"/>
          </a:p>
        </p:txBody>
      </p:sp>
    </p:spTree>
    <p:extLst>
      <p:ext uri="{BB962C8B-B14F-4D97-AF65-F5344CB8AC3E}">
        <p14:creationId xmlns:p14="http://schemas.microsoft.com/office/powerpoint/2010/main" val="182958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January 2025, the Village of Oak Park implemented the E.C.H.O. program, Engaging Community for Healthy Outcomes. This program hired two care coordinators and one program manager, which is designed to enhance community safety, offer a non-emergency response, and reimagine public safety. The team also serves as the subject matter expert to addressing homelessness.</a:t>
            </a:r>
          </a:p>
          <a:p>
            <a:endParaRPr lang="en-US" dirty="0"/>
          </a:p>
          <a:p>
            <a:r>
              <a:rPr lang="en-US" dirty="0"/>
              <a:t>In the last year, E.C.H.O. spent 53% of their time to support our unhoused population. That includes weekly/daily engagement to build rapport and trust to enter into the shelter which includes time for our public health nurse to complete basic health screenings with wound care, diabetes test, or supply </a:t>
            </a:r>
            <a:r>
              <a:rPr lang="en-US" dirty="0" err="1"/>
              <a:t>narcan</a:t>
            </a:r>
            <a:r>
              <a:rPr lang="en-US" dirty="0"/>
              <a:t>, activation of warming and cooling centers, weekly cleanings to prevent/reduce encampments to balance public health and safety with the homelessness bill of rights, supports the access to the emergency shelter which requires a screening through the call center or the street outreach provider while also updating the “by-name list” which gives us an opportunity to identify everyone by name, share where they were last seen if one of our known “hot spots” or elsewhere in the community, and what services they may need if it is in addition to shelter or if they have changed their mind to access shelter. In addition, they work to identify other barriers/needs that the individual may have, whether that is access to med management, transportation, entitlement benefits, food, etc. and work to reduce the barriers, while building trust, and work to get an individuals housed that are identified in the community.</a:t>
            </a:r>
          </a:p>
          <a:p>
            <a:endParaRPr lang="en-US" dirty="0"/>
          </a:p>
          <a:p>
            <a:r>
              <a:rPr lang="en-US" dirty="0"/>
              <a:t>The Village of Oak Park funds other programs through our Affordable Housing Trust fund, which includes:</a:t>
            </a:r>
          </a:p>
          <a:p>
            <a:pPr marL="171450" indent="-171450">
              <a:buFont typeface="Arial" panose="020B0604020202020204" pitchFamily="34" charset="0"/>
              <a:buChar char="•"/>
            </a:pPr>
            <a:r>
              <a:rPr lang="en-US" dirty="0"/>
              <a:t>Flexible rental assistance program – working to prevent homelessness which will pay rent, utilities, </a:t>
            </a:r>
            <a:r>
              <a:rPr lang="en-US" dirty="0" err="1"/>
              <a:t>etc</a:t>
            </a:r>
            <a:r>
              <a:rPr lang="en-US" dirty="0"/>
              <a:t> to keep people housed</a:t>
            </a:r>
          </a:p>
          <a:p>
            <a:pPr marL="171450" indent="-171450">
              <a:buFont typeface="Arial" panose="020B0604020202020204" pitchFamily="34" charset="0"/>
              <a:buChar char="•"/>
            </a:pPr>
            <a:r>
              <a:rPr lang="en-US" dirty="0"/>
              <a:t>Sojourner Housing – temporary housing for families with minor children, persons with physical limitations who need respite after hospital discharge</a:t>
            </a:r>
          </a:p>
          <a:p>
            <a:pPr marL="171450" indent="-171450">
              <a:buFont typeface="Arial" panose="020B0604020202020204" pitchFamily="34" charset="0"/>
              <a:buChar char="•"/>
            </a:pPr>
            <a:r>
              <a:rPr lang="en-US" dirty="0"/>
              <a:t>Write Inn – 65 beds for interim housing, individuals and families experiencing homelessness with short-term private accommodations combined with programming, like wraparound services, case management, and income supports. Location also includes the RISE center which partners with the local hospital, 19 medical respite beds for medical and behavioral health access</a:t>
            </a:r>
          </a:p>
          <a:p>
            <a:pPr marL="171450" indent="-171450">
              <a:buFont typeface="Arial" panose="020B0604020202020204" pitchFamily="34" charset="0"/>
              <a:buChar char="•"/>
            </a:pPr>
            <a:r>
              <a:rPr lang="en-US" dirty="0"/>
              <a:t>CHRS – Designed to serve transition-aged youth and families, families fleeing domestic violence, provides temporary housing for the population through temporary rental assistance, provides case management, family advocacy, housing navigation, and wraparound services</a:t>
            </a:r>
            <a:br>
              <a:rPr lang="en-US" dirty="0"/>
            </a:br>
            <a:endParaRPr lang="en-US" dirty="0"/>
          </a:p>
        </p:txBody>
      </p:sp>
      <p:sp>
        <p:nvSpPr>
          <p:cNvPr id="4" name="Slide Number Placeholder 3"/>
          <p:cNvSpPr>
            <a:spLocks noGrp="1"/>
          </p:cNvSpPr>
          <p:nvPr>
            <p:ph type="sldNum" sz="quarter" idx="5"/>
          </p:nvPr>
        </p:nvSpPr>
        <p:spPr/>
        <p:txBody>
          <a:bodyPr/>
          <a:lstStyle/>
          <a:p>
            <a:fld id="{22E7568C-BD62-4AD4-BF90-2946832B62C5}" type="slidenum">
              <a:rPr lang="en-US" smtClean="0"/>
              <a:t>4</a:t>
            </a:fld>
            <a:endParaRPr lang="en-US"/>
          </a:p>
        </p:txBody>
      </p:sp>
    </p:spTree>
    <p:extLst>
      <p:ext uri="{BB962C8B-B14F-4D97-AF65-F5344CB8AC3E}">
        <p14:creationId xmlns:p14="http://schemas.microsoft.com/office/powerpoint/2010/main" val="1886613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Anderson Emergency Shelter</a:t>
            </a:r>
          </a:p>
          <a:p>
            <a:r>
              <a:rPr lang="en-US" sz="2400" dirty="0">
                <a:latin typeface="Arboria Book" panose="02000000000000000000" pitchFamily="50" charset="0"/>
              </a:rPr>
              <a:t>4,500 Sq. ft facility owned by Oak Park Housing Authority</a:t>
            </a:r>
          </a:p>
          <a:p>
            <a:pPr lvl="1"/>
            <a:r>
              <a:rPr lang="en-US" sz="2200" dirty="0">
                <a:latin typeface="Arboria Book" panose="02000000000000000000" pitchFamily="50" charset="0"/>
              </a:rPr>
              <a:t>5 bathrooms, 2 showers, 1 congregate dining area, 3 semi-private sleeping areas, 2 offices, 1 commercial kitchen</a:t>
            </a:r>
          </a:p>
          <a:p>
            <a:pPr marL="684213" lvl="2" indent="-227013"/>
            <a:r>
              <a:rPr lang="en-US" sz="2200" dirty="0">
                <a:latin typeface="Arboria Book" panose="02000000000000000000" pitchFamily="50" charset="0"/>
              </a:rPr>
              <a:t>Near CTA Green Line – Austin, CTA and PACE Bus routes</a:t>
            </a:r>
          </a:p>
          <a:p>
            <a:pPr marL="684213" lvl="2" indent="-227013"/>
            <a:r>
              <a:rPr lang="en-US" sz="2200" dirty="0">
                <a:latin typeface="Arboria Book" panose="02000000000000000000" pitchFamily="50" charset="0"/>
              </a:rPr>
              <a:t>Operates 365 days per year 5:00 p.m. – 9:00 a.m.</a:t>
            </a:r>
          </a:p>
          <a:p>
            <a:endParaRPr lang="en-US" dirty="0"/>
          </a:p>
        </p:txBody>
      </p:sp>
      <p:sp>
        <p:nvSpPr>
          <p:cNvPr id="4" name="Slide Number Placeholder 3"/>
          <p:cNvSpPr>
            <a:spLocks noGrp="1"/>
          </p:cNvSpPr>
          <p:nvPr>
            <p:ph type="sldNum" sz="quarter" idx="5"/>
          </p:nvPr>
        </p:nvSpPr>
        <p:spPr/>
        <p:txBody>
          <a:bodyPr/>
          <a:lstStyle/>
          <a:p>
            <a:fld id="{22E7568C-BD62-4AD4-BF90-2946832B62C5}" type="slidenum">
              <a:rPr lang="en-US" smtClean="0"/>
              <a:t>5</a:t>
            </a:fld>
            <a:endParaRPr lang="en-US"/>
          </a:p>
        </p:txBody>
      </p:sp>
    </p:spTree>
    <p:extLst>
      <p:ext uri="{BB962C8B-B14F-4D97-AF65-F5344CB8AC3E}">
        <p14:creationId xmlns:p14="http://schemas.microsoft.com/office/powerpoint/2010/main" val="1758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3017-1AEA-45A0-B894-49782957EE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306BA9-4976-486F-9753-4A0FFC9AA5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35543D-F7EC-4414-BDD7-7F773301CF4F}"/>
              </a:ext>
            </a:extLst>
          </p:cNvPr>
          <p:cNvSpPr>
            <a:spLocks noGrp="1"/>
          </p:cNvSpPr>
          <p:nvPr>
            <p:ph type="dt" sz="half" idx="10"/>
          </p:nvPr>
        </p:nvSpPr>
        <p:spPr/>
        <p:txBody>
          <a:bodyPr/>
          <a:lstStyle/>
          <a:p>
            <a:fld id="{BAC6E0E3-4852-4368-AF4B-967175BF36F1}" type="datetimeFigureOut">
              <a:rPr lang="en-US" smtClean="0"/>
              <a:t>1/26/2026</a:t>
            </a:fld>
            <a:endParaRPr lang="en-US"/>
          </a:p>
        </p:txBody>
      </p:sp>
      <p:sp>
        <p:nvSpPr>
          <p:cNvPr id="5" name="Footer Placeholder 4">
            <a:extLst>
              <a:ext uri="{FF2B5EF4-FFF2-40B4-BE49-F238E27FC236}">
                <a16:creationId xmlns:a16="http://schemas.microsoft.com/office/drawing/2014/main" id="{7D6DCF79-5C7F-4D27-9436-13552E4D9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BF4FB1-8E5F-4C85-B1BC-A50EF60917CB}"/>
              </a:ext>
            </a:extLst>
          </p:cNvPr>
          <p:cNvSpPr>
            <a:spLocks noGrp="1"/>
          </p:cNvSpPr>
          <p:nvPr>
            <p:ph type="sldNum" sz="quarter" idx="12"/>
          </p:nvPr>
        </p:nvSpPr>
        <p:spPr/>
        <p:txBody>
          <a:bodyPr/>
          <a:lstStyle/>
          <a:p>
            <a:fld id="{A68BE876-5F59-4A0B-AA83-2D1446972903}" type="slidenum">
              <a:rPr lang="en-US" smtClean="0"/>
              <a:t>‹#›</a:t>
            </a:fld>
            <a:endParaRPr lang="en-US"/>
          </a:p>
        </p:txBody>
      </p:sp>
    </p:spTree>
    <p:extLst>
      <p:ext uri="{BB962C8B-B14F-4D97-AF65-F5344CB8AC3E}">
        <p14:creationId xmlns:p14="http://schemas.microsoft.com/office/powerpoint/2010/main" val="1636396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2B22-EB61-48B9-9ED9-6E1EA7FD9E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108C3-C6EF-4BF1-B74C-A3411D2DDE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3147F7-4EC8-4433-946E-6E430B5F4145}"/>
              </a:ext>
            </a:extLst>
          </p:cNvPr>
          <p:cNvSpPr>
            <a:spLocks noGrp="1"/>
          </p:cNvSpPr>
          <p:nvPr>
            <p:ph type="dt" sz="half" idx="10"/>
          </p:nvPr>
        </p:nvSpPr>
        <p:spPr/>
        <p:txBody>
          <a:bodyPr/>
          <a:lstStyle/>
          <a:p>
            <a:fld id="{BAC6E0E3-4852-4368-AF4B-967175BF36F1}" type="datetimeFigureOut">
              <a:rPr lang="en-US" smtClean="0"/>
              <a:t>1/26/2026</a:t>
            </a:fld>
            <a:endParaRPr lang="en-US"/>
          </a:p>
        </p:txBody>
      </p:sp>
      <p:sp>
        <p:nvSpPr>
          <p:cNvPr id="5" name="Footer Placeholder 4">
            <a:extLst>
              <a:ext uri="{FF2B5EF4-FFF2-40B4-BE49-F238E27FC236}">
                <a16:creationId xmlns:a16="http://schemas.microsoft.com/office/drawing/2014/main" id="{09953BFE-64ED-4C55-A297-F1842E85F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B8868-7D10-43F8-A9F6-552C0630F2B1}"/>
              </a:ext>
            </a:extLst>
          </p:cNvPr>
          <p:cNvSpPr>
            <a:spLocks noGrp="1"/>
          </p:cNvSpPr>
          <p:nvPr>
            <p:ph type="sldNum" sz="quarter" idx="12"/>
          </p:nvPr>
        </p:nvSpPr>
        <p:spPr/>
        <p:txBody>
          <a:bodyPr/>
          <a:lstStyle/>
          <a:p>
            <a:fld id="{A68BE876-5F59-4A0B-AA83-2D1446972903}" type="slidenum">
              <a:rPr lang="en-US" smtClean="0"/>
              <a:t>‹#›</a:t>
            </a:fld>
            <a:endParaRPr lang="en-US"/>
          </a:p>
        </p:txBody>
      </p:sp>
    </p:spTree>
    <p:extLst>
      <p:ext uri="{BB962C8B-B14F-4D97-AF65-F5344CB8AC3E}">
        <p14:creationId xmlns:p14="http://schemas.microsoft.com/office/powerpoint/2010/main" val="3202104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5271CE-27F1-4ED2-98C2-FBDC1BD9D5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BD8A7B-B9CC-40B3-A45D-73ABF32B39C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83206A-4977-49F3-BDEB-5C597620FAC7}"/>
              </a:ext>
            </a:extLst>
          </p:cNvPr>
          <p:cNvSpPr>
            <a:spLocks noGrp="1"/>
          </p:cNvSpPr>
          <p:nvPr>
            <p:ph type="dt" sz="half" idx="10"/>
          </p:nvPr>
        </p:nvSpPr>
        <p:spPr/>
        <p:txBody>
          <a:bodyPr/>
          <a:lstStyle/>
          <a:p>
            <a:fld id="{BAC6E0E3-4852-4368-AF4B-967175BF36F1}" type="datetimeFigureOut">
              <a:rPr lang="en-US" smtClean="0"/>
              <a:t>1/26/2026</a:t>
            </a:fld>
            <a:endParaRPr lang="en-US"/>
          </a:p>
        </p:txBody>
      </p:sp>
      <p:sp>
        <p:nvSpPr>
          <p:cNvPr id="5" name="Footer Placeholder 4">
            <a:extLst>
              <a:ext uri="{FF2B5EF4-FFF2-40B4-BE49-F238E27FC236}">
                <a16:creationId xmlns:a16="http://schemas.microsoft.com/office/drawing/2014/main" id="{50068D86-9F75-428F-94C2-5A498F870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BC91F-5866-48F4-8FBB-F569498246DE}"/>
              </a:ext>
            </a:extLst>
          </p:cNvPr>
          <p:cNvSpPr>
            <a:spLocks noGrp="1"/>
          </p:cNvSpPr>
          <p:nvPr>
            <p:ph type="sldNum" sz="quarter" idx="12"/>
          </p:nvPr>
        </p:nvSpPr>
        <p:spPr/>
        <p:txBody>
          <a:bodyPr/>
          <a:lstStyle/>
          <a:p>
            <a:fld id="{A68BE876-5F59-4A0B-AA83-2D1446972903}" type="slidenum">
              <a:rPr lang="en-US" smtClean="0"/>
              <a:t>‹#›</a:t>
            </a:fld>
            <a:endParaRPr lang="en-US"/>
          </a:p>
        </p:txBody>
      </p:sp>
    </p:spTree>
    <p:extLst>
      <p:ext uri="{BB962C8B-B14F-4D97-AF65-F5344CB8AC3E}">
        <p14:creationId xmlns:p14="http://schemas.microsoft.com/office/powerpoint/2010/main" val="1723658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0E68-BADA-493F-B439-642124583D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79C639-141E-4EC1-8406-1A7983B362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5DE392-0525-4A97-AEE1-BC2038E7BC38}"/>
              </a:ext>
            </a:extLst>
          </p:cNvPr>
          <p:cNvSpPr>
            <a:spLocks noGrp="1"/>
          </p:cNvSpPr>
          <p:nvPr>
            <p:ph type="dt" sz="half" idx="10"/>
          </p:nvPr>
        </p:nvSpPr>
        <p:spPr/>
        <p:txBody>
          <a:bodyPr/>
          <a:lstStyle/>
          <a:p>
            <a:fld id="{BAC6E0E3-4852-4368-AF4B-967175BF36F1}" type="datetimeFigureOut">
              <a:rPr lang="en-US" smtClean="0"/>
              <a:t>1/26/2026</a:t>
            </a:fld>
            <a:endParaRPr lang="en-US"/>
          </a:p>
        </p:txBody>
      </p:sp>
      <p:sp>
        <p:nvSpPr>
          <p:cNvPr id="5" name="Footer Placeholder 4">
            <a:extLst>
              <a:ext uri="{FF2B5EF4-FFF2-40B4-BE49-F238E27FC236}">
                <a16:creationId xmlns:a16="http://schemas.microsoft.com/office/drawing/2014/main" id="{F6F5A7AE-2DD3-411C-A7B9-7E1D15932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968FE-0F44-490C-85A8-A382336A6973}"/>
              </a:ext>
            </a:extLst>
          </p:cNvPr>
          <p:cNvSpPr>
            <a:spLocks noGrp="1"/>
          </p:cNvSpPr>
          <p:nvPr>
            <p:ph type="sldNum" sz="quarter" idx="12"/>
          </p:nvPr>
        </p:nvSpPr>
        <p:spPr/>
        <p:txBody>
          <a:bodyPr/>
          <a:lstStyle/>
          <a:p>
            <a:fld id="{A68BE876-5F59-4A0B-AA83-2D1446972903}" type="slidenum">
              <a:rPr lang="en-US" smtClean="0"/>
              <a:t>‹#›</a:t>
            </a:fld>
            <a:endParaRPr lang="en-US"/>
          </a:p>
        </p:txBody>
      </p:sp>
    </p:spTree>
    <p:extLst>
      <p:ext uri="{BB962C8B-B14F-4D97-AF65-F5344CB8AC3E}">
        <p14:creationId xmlns:p14="http://schemas.microsoft.com/office/powerpoint/2010/main" val="339868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8EDA8-EFC6-40C9-ADC8-4630CD86EE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79369E-FF5F-4C05-B28C-FB25DDD45B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FF0EF9A-157E-476C-B7CF-26871C30FF86}"/>
              </a:ext>
            </a:extLst>
          </p:cNvPr>
          <p:cNvSpPr>
            <a:spLocks noGrp="1"/>
          </p:cNvSpPr>
          <p:nvPr>
            <p:ph type="dt" sz="half" idx="10"/>
          </p:nvPr>
        </p:nvSpPr>
        <p:spPr/>
        <p:txBody>
          <a:bodyPr/>
          <a:lstStyle/>
          <a:p>
            <a:fld id="{BAC6E0E3-4852-4368-AF4B-967175BF36F1}" type="datetimeFigureOut">
              <a:rPr lang="en-US" smtClean="0"/>
              <a:t>1/26/2026</a:t>
            </a:fld>
            <a:endParaRPr lang="en-US"/>
          </a:p>
        </p:txBody>
      </p:sp>
      <p:sp>
        <p:nvSpPr>
          <p:cNvPr id="5" name="Footer Placeholder 4">
            <a:extLst>
              <a:ext uri="{FF2B5EF4-FFF2-40B4-BE49-F238E27FC236}">
                <a16:creationId xmlns:a16="http://schemas.microsoft.com/office/drawing/2014/main" id="{868A93F3-FF6B-4CE8-BAE8-788014626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DD4A08-CFBD-4D02-B391-FE1EBA71FEAF}"/>
              </a:ext>
            </a:extLst>
          </p:cNvPr>
          <p:cNvSpPr>
            <a:spLocks noGrp="1"/>
          </p:cNvSpPr>
          <p:nvPr>
            <p:ph type="sldNum" sz="quarter" idx="12"/>
          </p:nvPr>
        </p:nvSpPr>
        <p:spPr/>
        <p:txBody>
          <a:bodyPr/>
          <a:lstStyle/>
          <a:p>
            <a:fld id="{A68BE876-5F59-4A0B-AA83-2D1446972903}" type="slidenum">
              <a:rPr lang="en-US" smtClean="0"/>
              <a:t>‹#›</a:t>
            </a:fld>
            <a:endParaRPr lang="en-US"/>
          </a:p>
        </p:txBody>
      </p:sp>
    </p:spTree>
    <p:extLst>
      <p:ext uri="{BB962C8B-B14F-4D97-AF65-F5344CB8AC3E}">
        <p14:creationId xmlns:p14="http://schemas.microsoft.com/office/powerpoint/2010/main" val="376186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C201-63B0-4CE5-8240-81CF714665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CBB681-3AC7-404C-BD54-454B1B26A0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987DDE-0681-4DA3-9656-3ECCF8D74F0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C5F8B0-8225-48C4-810B-B5D403EC6B46}"/>
              </a:ext>
            </a:extLst>
          </p:cNvPr>
          <p:cNvSpPr>
            <a:spLocks noGrp="1"/>
          </p:cNvSpPr>
          <p:nvPr>
            <p:ph type="dt" sz="half" idx="10"/>
          </p:nvPr>
        </p:nvSpPr>
        <p:spPr/>
        <p:txBody>
          <a:bodyPr/>
          <a:lstStyle/>
          <a:p>
            <a:fld id="{BAC6E0E3-4852-4368-AF4B-967175BF36F1}" type="datetimeFigureOut">
              <a:rPr lang="en-US" smtClean="0"/>
              <a:t>1/26/2026</a:t>
            </a:fld>
            <a:endParaRPr lang="en-US"/>
          </a:p>
        </p:txBody>
      </p:sp>
      <p:sp>
        <p:nvSpPr>
          <p:cNvPr id="6" name="Footer Placeholder 5">
            <a:extLst>
              <a:ext uri="{FF2B5EF4-FFF2-40B4-BE49-F238E27FC236}">
                <a16:creationId xmlns:a16="http://schemas.microsoft.com/office/drawing/2014/main" id="{B8356E51-D74C-4DA8-B371-16584272AA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8A2381-144A-4A42-9053-840456BFE424}"/>
              </a:ext>
            </a:extLst>
          </p:cNvPr>
          <p:cNvSpPr>
            <a:spLocks noGrp="1"/>
          </p:cNvSpPr>
          <p:nvPr>
            <p:ph type="sldNum" sz="quarter" idx="12"/>
          </p:nvPr>
        </p:nvSpPr>
        <p:spPr/>
        <p:txBody>
          <a:bodyPr/>
          <a:lstStyle/>
          <a:p>
            <a:fld id="{A68BE876-5F59-4A0B-AA83-2D1446972903}" type="slidenum">
              <a:rPr lang="en-US" smtClean="0"/>
              <a:t>‹#›</a:t>
            </a:fld>
            <a:endParaRPr lang="en-US"/>
          </a:p>
        </p:txBody>
      </p:sp>
    </p:spTree>
    <p:extLst>
      <p:ext uri="{BB962C8B-B14F-4D97-AF65-F5344CB8AC3E}">
        <p14:creationId xmlns:p14="http://schemas.microsoft.com/office/powerpoint/2010/main" val="353628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35CA8-C728-4930-AEFB-909C308702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0BB1E1-EDE2-4821-B460-3FA837C42A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FDFD26-2298-4CEB-8BF1-C62375A8570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CB66B8-5103-42EC-8DDD-37AB169CA0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92CF8E-67BA-4966-B5D1-30B815CD71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41264E-32B4-4939-B35B-2F6C76935B8E}"/>
              </a:ext>
            </a:extLst>
          </p:cNvPr>
          <p:cNvSpPr>
            <a:spLocks noGrp="1"/>
          </p:cNvSpPr>
          <p:nvPr>
            <p:ph type="dt" sz="half" idx="10"/>
          </p:nvPr>
        </p:nvSpPr>
        <p:spPr/>
        <p:txBody>
          <a:bodyPr/>
          <a:lstStyle/>
          <a:p>
            <a:fld id="{BAC6E0E3-4852-4368-AF4B-967175BF36F1}" type="datetimeFigureOut">
              <a:rPr lang="en-US" smtClean="0"/>
              <a:t>1/26/2026</a:t>
            </a:fld>
            <a:endParaRPr lang="en-US"/>
          </a:p>
        </p:txBody>
      </p:sp>
      <p:sp>
        <p:nvSpPr>
          <p:cNvPr id="8" name="Footer Placeholder 7">
            <a:extLst>
              <a:ext uri="{FF2B5EF4-FFF2-40B4-BE49-F238E27FC236}">
                <a16:creationId xmlns:a16="http://schemas.microsoft.com/office/drawing/2014/main" id="{EBA4F34E-F277-44A3-B78A-0F7022098D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FBF748-8421-47BC-A35C-F0AE433853A0}"/>
              </a:ext>
            </a:extLst>
          </p:cNvPr>
          <p:cNvSpPr>
            <a:spLocks noGrp="1"/>
          </p:cNvSpPr>
          <p:nvPr>
            <p:ph type="sldNum" sz="quarter" idx="12"/>
          </p:nvPr>
        </p:nvSpPr>
        <p:spPr/>
        <p:txBody>
          <a:bodyPr/>
          <a:lstStyle/>
          <a:p>
            <a:fld id="{A68BE876-5F59-4A0B-AA83-2D1446972903}" type="slidenum">
              <a:rPr lang="en-US" smtClean="0"/>
              <a:t>‹#›</a:t>
            </a:fld>
            <a:endParaRPr lang="en-US"/>
          </a:p>
        </p:txBody>
      </p:sp>
    </p:spTree>
    <p:extLst>
      <p:ext uri="{BB962C8B-B14F-4D97-AF65-F5344CB8AC3E}">
        <p14:creationId xmlns:p14="http://schemas.microsoft.com/office/powerpoint/2010/main" val="264474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46BF-F45F-4F29-86BD-C56D1A6BE0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A99989-B0C5-4684-96A5-EC467EEC6F40}"/>
              </a:ext>
            </a:extLst>
          </p:cNvPr>
          <p:cNvSpPr>
            <a:spLocks noGrp="1"/>
          </p:cNvSpPr>
          <p:nvPr>
            <p:ph type="dt" sz="half" idx="10"/>
          </p:nvPr>
        </p:nvSpPr>
        <p:spPr/>
        <p:txBody>
          <a:bodyPr/>
          <a:lstStyle/>
          <a:p>
            <a:fld id="{BAC6E0E3-4852-4368-AF4B-967175BF36F1}" type="datetimeFigureOut">
              <a:rPr lang="en-US" smtClean="0"/>
              <a:t>1/26/2026</a:t>
            </a:fld>
            <a:endParaRPr lang="en-US"/>
          </a:p>
        </p:txBody>
      </p:sp>
      <p:sp>
        <p:nvSpPr>
          <p:cNvPr id="4" name="Footer Placeholder 3">
            <a:extLst>
              <a:ext uri="{FF2B5EF4-FFF2-40B4-BE49-F238E27FC236}">
                <a16:creationId xmlns:a16="http://schemas.microsoft.com/office/drawing/2014/main" id="{748697E0-2713-4C38-9A1C-5E0B0250F6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9C3671-D908-4887-8B4C-D607EC480844}"/>
              </a:ext>
            </a:extLst>
          </p:cNvPr>
          <p:cNvSpPr>
            <a:spLocks noGrp="1"/>
          </p:cNvSpPr>
          <p:nvPr>
            <p:ph type="sldNum" sz="quarter" idx="12"/>
          </p:nvPr>
        </p:nvSpPr>
        <p:spPr/>
        <p:txBody>
          <a:bodyPr/>
          <a:lstStyle/>
          <a:p>
            <a:fld id="{A68BE876-5F59-4A0B-AA83-2D1446972903}" type="slidenum">
              <a:rPr lang="en-US" smtClean="0"/>
              <a:t>‹#›</a:t>
            </a:fld>
            <a:endParaRPr lang="en-US"/>
          </a:p>
        </p:txBody>
      </p:sp>
    </p:spTree>
    <p:extLst>
      <p:ext uri="{BB962C8B-B14F-4D97-AF65-F5344CB8AC3E}">
        <p14:creationId xmlns:p14="http://schemas.microsoft.com/office/powerpoint/2010/main" val="256322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496B8-AFA6-4837-AA41-52BA0BC266EB}"/>
              </a:ext>
            </a:extLst>
          </p:cNvPr>
          <p:cNvSpPr>
            <a:spLocks noGrp="1"/>
          </p:cNvSpPr>
          <p:nvPr>
            <p:ph type="dt" sz="half" idx="10"/>
          </p:nvPr>
        </p:nvSpPr>
        <p:spPr/>
        <p:txBody>
          <a:bodyPr/>
          <a:lstStyle/>
          <a:p>
            <a:fld id="{BAC6E0E3-4852-4368-AF4B-967175BF36F1}" type="datetimeFigureOut">
              <a:rPr lang="en-US" smtClean="0"/>
              <a:t>1/26/2026</a:t>
            </a:fld>
            <a:endParaRPr lang="en-US"/>
          </a:p>
        </p:txBody>
      </p:sp>
      <p:sp>
        <p:nvSpPr>
          <p:cNvPr id="3" name="Footer Placeholder 2">
            <a:extLst>
              <a:ext uri="{FF2B5EF4-FFF2-40B4-BE49-F238E27FC236}">
                <a16:creationId xmlns:a16="http://schemas.microsoft.com/office/drawing/2014/main" id="{F63A481E-1EB6-44B6-B353-65669386FB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82E31C-8770-4AFB-81A0-C330000E3FE9}"/>
              </a:ext>
            </a:extLst>
          </p:cNvPr>
          <p:cNvSpPr>
            <a:spLocks noGrp="1"/>
          </p:cNvSpPr>
          <p:nvPr>
            <p:ph type="sldNum" sz="quarter" idx="12"/>
          </p:nvPr>
        </p:nvSpPr>
        <p:spPr/>
        <p:txBody>
          <a:bodyPr/>
          <a:lstStyle/>
          <a:p>
            <a:fld id="{A68BE876-5F59-4A0B-AA83-2D1446972903}" type="slidenum">
              <a:rPr lang="en-US" smtClean="0"/>
              <a:t>‹#›</a:t>
            </a:fld>
            <a:endParaRPr lang="en-US"/>
          </a:p>
        </p:txBody>
      </p:sp>
    </p:spTree>
    <p:extLst>
      <p:ext uri="{BB962C8B-B14F-4D97-AF65-F5344CB8AC3E}">
        <p14:creationId xmlns:p14="http://schemas.microsoft.com/office/powerpoint/2010/main" val="357674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ADAF-4705-4B58-B46D-825AD23E9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DF5131-8C39-4836-8BEF-8393FE56F6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92E63D-5E17-47FA-A5D2-015F523D1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453D2B-9D4B-4B01-9650-6B7C629A6911}"/>
              </a:ext>
            </a:extLst>
          </p:cNvPr>
          <p:cNvSpPr>
            <a:spLocks noGrp="1"/>
          </p:cNvSpPr>
          <p:nvPr>
            <p:ph type="dt" sz="half" idx="10"/>
          </p:nvPr>
        </p:nvSpPr>
        <p:spPr/>
        <p:txBody>
          <a:bodyPr/>
          <a:lstStyle/>
          <a:p>
            <a:fld id="{BAC6E0E3-4852-4368-AF4B-967175BF36F1}" type="datetimeFigureOut">
              <a:rPr lang="en-US" smtClean="0"/>
              <a:t>1/26/2026</a:t>
            </a:fld>
            <a:endParaRPr lang="en-US"/>
          </a:p>
        </p:txBody>
      </p:sp>
      <p:sp>
        <p:nvSpPr>
          <p:cNvPr id="6" name="Footer Placeholder 5">
            <a:extLst>
              <a:ext uri="{FF2B5EF4-FFF2-40B4-BE49-F238E27FC236}">
                <a16:creationId xmlns:a16="http://schemas.microsoft.com/office/drawing/2014/main" id="{35BA2413-661F-4755-B15C-F0C2CF3F4F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8EB69E-3E0E-4A08-96CF-A55E15755FCE}"/>
              </a:ext>
            </a:extLst>
          </p:cNvPr>
          <p:cNvSpPr>
            <a:spLocks noGrp="1"/>
          </p:cNvSpPr>
          <p:nvPr>
            <p:ph type="sldNum" sz="quarter" idx="12"/>
          </p:nvPr>
        </p:nvSpPr>
        <p:spPr/>
        <p:txBody>
          <a:bodyPr/>
          <a:lstStyle/>
          <a:p>
            <a:fld id="{A68BE876-5F59-4A0B-AA83-2D1446972903}" type="slidenum">
              <a:rPr lang="en-US" smtClean="0"/>
              <a:t>‹#›</a:t>
            </a:fld>
            <a:endParaRPr lang="en-US"/>
          </a:p>
        </p:txBody>
      </p:sp>
    </p:spTree>
    <p:extLst>
      <p:ext uri="{BB962C8B-B14F-4D97-AF65-F5344CB8AC3E}">
        <p14:creationId xmlns:p14="http://schemas.microsoft.com/office/powerpoint/2010/main" val="236181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1D66-EF0E-4668-94A9-C63F7C20E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53CD43-7BEE-4407-BCF7-354C9B1F5F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2C0A3A-D169-4C02-A624-120985876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1C2B62-40BD-4986-8DD8-A0D295A44DEA}"/>
              </a:ext>
            </a:extLst>
          </p:cNvPr>
          <p:cNvSpPr>
            <a:spLocks noGrp="1"/>
          </p:cNvSpPr>
          <p:nvPr>
            <p:ph type="dt" sz="half" idx="10"/>
          </p:nvPr>
        </p:nvSpPr>
        <p:spPr/>
        <p:txBody>
          <a:bodyPr/>
          <a:lstStyle/>
          <a:p>
            <a:fld id="{BAC6E0E3-4852-4368-AF4B-967175BF36F1}" type="datetimeFigureOut">
              <a:rPr lang="en-US" smtClean="0"/>
              <a:t>1/26/2026</a:t>
            </a:fld>
            <a:endParaRPr lang="en-US"/>
          </a:p>
        </p:txBody>
      </p:sp>
      <p:sp>
        <p:nvSpPr>
          <p:cNvPr id="6" name="Footer Placeholder 5">
            <a:extLst>
              <a:ext uri="{FF2B5EF4-FFF2-40B4-BE49-F238E27FC236}">
                <a16:creationId xmlns:a16="http://schemas.microsoft.com/office/drawing/2014/main" id="{E5F0CB5D-499B-4CC4-B0C1-4D2D8A0A37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3EC899-4E74-438B-B5AA-111E7900B067}"/>
              </a:ext>
            </a:extLst>
          </p:cNvPr>
          <p:cNvSpPr>
            <a:spLocks noGrp="1"/>
          </p:cNvSpPr>
          <p:nvPr>
            <p:ph type="sldNum" sz="quarter" idx="12"/>
          </p:nvPr>
        </p:nvSpPr>
        <p:spPr/>
        <p:txBody>
          <a:bodyPr/>
          <a:lstStyle/>
          <a:p>
            <a:fld id="{A68BE876-5F59-4A0B-AA83-2D1446972903}" type="slidenum">
              <a:rPr lang="en-US" smtClean="0"/>
              <a:t>‹#›</a:t>
            </a:fld>
            <a:endParaRPr lang="en-US"/>
          </a:p>
        </p:txBody>
      </p:sp>
    </p:spTree>
    <p:extLst>
      <p:ext uri="{BB962C8B-B14F-4D97-AF65-F5344CB8AC3E}">
        <p14:creationId xmlns:p14="http://schemas.microsoft.com/office/powerpoint/2010/main" val="114202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D0B2F4-FF37-4873-85E8-75386959A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60E9CA-AC8C-4047-9494-CBFA89B67B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B1DD7-2B04-4161-B241-33B487D9AB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6E0E3-4852-4368-AF4B-967175BF36F1}" type="datetimeFigureOut">
              <a:rPr lang="en-US" smtClean="0"/>
              <a:t>1/26/2026</a:t>
            </a:fld>
            <a:endParaRPr lang="en-US"/>
          </a:p>
        </p:txBody>
      </p:sp>
      <p:sp>
        <p:nvSpPr>
          <p:cNvPr id="5" name="Footer Placeholder 4">
            <a:extLst>
              <a:ext uri="{FF2B5EF4-FFF2-40B4-BE49-F238E27FC236}">
                <a16:creationId xmlns:a16="http://schemas.microsoft.com/office/drawing/2014/main" id="{384FD735-BAED-4E5E-B464-8226F53EA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B1DED4-311D-49AF-AA0A-9631A9E7F7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BE876-5F59-4A0B-AA83-2D1446972903}" type="slidenum">
              <a:rPr lang="en-US" smtClean="0"/>
              <a:t>‹#›</a:t>
            </a:fld>
            <a:endParaRPr lang="en-US"/>
          </a:p>
        </p:txBody>
      </p:sp>
    </p:spTree>
    <p:extLst>
      <p:ext uri="{BB962C8B-B14F-4D97-AF65-F5344CB8AC3E}">
        <p14:creationId xmlns:p14="http://schemas.microsoft.com/office/powerpoint/2010/main" val="1321514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3" Type="http://schemas.openxmlformats.org/officeDocument/2006/relationships/image" Target="../media/image2.jpg"/><Relationship Id="rId7" Type="http://schemas.openxmlformats.org/officeDocument/2006/relationships/diagramData" Target="../diagrams/data1.xml"/><Relationship Id="rId12" Type="http://schemas.openxmlformats.org/officeDocument/2006/relationships/diagramData" Target="../diagrams/data2.xml"/><Relationship Id="rId2" Type="http://schemas.openxmlformats.org/officeDocument/2006/relationships/notesSlide" Target="../notesSlides/notesSlide4.xml"/><Relationship Id="rId16" Type="http://schemas.microsoft.com/office/2007/relationships/diagramDrawing" Target="../diagrams/drawing2.xml"/><Relationship Id="rId1" Type="http://schemas.openxmlformats.org/officeDocument/2006/relationships/slideLayout" Target="../slideLayouts/slideLayout2.xml"/><Relationship Id="rId6" Type="http://schemas.openxmlformats.org/officeDocument/2006/relationships/image" Target="../media/image5.jpg"/><Relationship Id="rId11" Type="http://schemas.microsoft.com/office/2007/relationships/diagramDrawing" Target="../diagrams/drawing1.xml"/><Relationship Id="rId5" Type="http://schemas.openxmlformats.org/officeDocument/2006/relationships/image" Target="../media/image4.png"/><Relationship Id="rId15" Type="http://schemas.openxmlformats.org/officeDocument/2006/relationships/diagramColors" Target="../diagrams/colors2.xml"/><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jpg"/><Relationship Id="rId7"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5.jpg"/><Relationship Id="rId4" Type="http://schemas.openxmlformats.org/officeDocument/2006/relationships/diagramQuickStyle" Target="../diagrams/quickStyle3.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204DD04-0FD6-4ECF-BB4A-4994C8310407}"/>
              </a:ext>
            </a:extLst>
          </p:cNvPr>
          <p:cNvSpPr>
            <a:spLocks noGrp="1"/>
          </p:cNvSpPr>
          <p:nvPr>
            <p:ph type="subTitle" idx="1"/>
          </p:nvPr>
        </p:nvSpPr>
        <p:spPr>
          <a:xfrm>
            <a:off x="5117284" y="4942032"/>
            <a:ext cx="6853892" cy="1250304"/>
          </a:xfrm>
        </p:spPr>
        <p:txBody>
          <a:bodyPr>
            <a:normAutofit lnSpcReduction="10000"/>
          </a:bodyPr>
          <a:lstStyle/>
          <a:p>
            <a:endParaRPr lang="en-US" dirty="0">
              <a:solidFill>
                <a:schemeClr val="bg1"/>
              </a:solidFill>
              <a:latin typeface="Arboria Book" panose="02000000000000000000" pitchFamily="50" charset="0"/>
            </a:endParaRPr>
          </a:p>
          <a:p>
            <a:r>
              <a:rPr lang="en-US" dirty="0">
                <a:solidFill>
                  <a:schemeClr val="bg1"/>
                </a:solidFill>
                <a:latin typeface="Arboria Book" panose="02000000000000000000" pitchFamily="50" charset="0"/>
              </a:rPr>
              <a:t>Vanessa Matheny, Village of Oak Park</a:t>
            </a:r>
          </a:p>
          <a:p>
            <a:r>
              <a:rPr lang="en-US" dirty="0">
                <a:solidFill>
                  <a:schemeClr val="bg1"/>
                </a:solidFill>
                <a:latin typeface="Arboria Book" panose="02000000000000000000" pitchFamily="50" charset="0"/>
              </a:rPr>
              <a:t>February 4, 2026</a:t>
            </a:r>
          </a:p>
        </p:txBody>
      </p:sp>
      <p:sp>
        <p:nvSpPr>
          <p:cNvPr id="2" name="Title 1">
            <a:extLst>
              <a:ext uri="{FF2B5EF4-FFF2-40B4-BE49-F238E27FC236}">
                <a16:creationId xmlns:a16="http://schemas.microsoft.com/office/drawing/2014/main" id="{8B835867-E32D-4FA4-9D85-88A2B5E89F60}"/>
              </a:ext>
            </a:extLst>
          </p:cNvPr>
          <p:cNvSpPr>
            <a:spLocks noGrp="1"/>
          </p:cNvSpPr>
          <p:nvPr>
            <p:ph type="ctrTitle"/>
          </p:nvPr>
        </p:nvSpPr>
        <p:spPr>
          <a:xfrm>
            <a:off x="4527826" y="3875714"/>
            <a:ext cx="7443349" cy="1508048"/>
          </a:xfrm>
        </p:spPr>
        <p:txBody>
          <a:bodyPr anchor="ctr">
            <a:normAutofit/>
          </a:bodyPr>
          <a:lstStyle/>
          <a:p>
            <a:r>
              <a:rPr lang="en-US" sz="4400" dirty="0">
                <a:solidFill>
                  <a:schemeClr val="bg1"/>
                </a:solidFill>
                <a:latin typeface="Arboria Black" panose="02000000000000000000" pitchFamily="50" charset="0"/>
              </a:rPr>
              <a:t>Homelessness Initiatives</a:t>
            </a:r>
          </a:p>
        </p:txBody>
      </p:sp>
    </p:spTree>
    <p:extLst>
      <p:ext uri="{BB962C8B-B14F-4D97-AF65-F5344CB8AC3E}">
        <p14:creationId xmlns:p14="http://schemas.microsoft.com/office/powerpoint/2010/main" val="83260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2A766-74BC-62CB-E849-37FA9B95714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2D3CF1-3B74-BA95-D191-74FE38C3705D}"/>
              </a:ext>
            </a:extLst>
          </p:cNvPr>
          <p:cNvSpPr>
            <a:spLocks noGrp="1"/>
          </p:cNvSpPr>
          <p:nvPr>
            <p:ph idx="1"/>
          </p:nvPr>
        </p:nvSpPr>
        <p:spPr/>
        <p:txBody>
          <a:bodyPr>
            <a:normAutofit/>
          </a:bodyPr>
          <a:lstStyle/>
          <a:p>
            <a:r>
              <a:rPr lang="en-US" dirty="0">
                <a:latin typeface="Arboria Book" panose="02000000000000000000"/>
              </a:rPr>
              <a:t>Homelessness in Oak Park</a:t>
            </a:r>
          </a:p>
          <a:p>
            <a:r>
              <a:rPr lang="en-US" dirty="0">
                <a:latin typeface="Arboria Book" panose="02000000000000000000"/>
              </a:rPr>
              <a:t>E.C.H.O.</a:t>
            </a:r>
          </a:p>
          <a:p>
            <a:r>
              <a:rPr lang="en-US" dirty="0">
                <a:latin typeface="Arboria Book" panose="02000000000000000000"/>
              </a:rPr>
              <a:t>Interim Housing &amp; Emergency Sheter</a:t>
            </a:r>
          </a:p>
          <a:p>
            <a:r>
              <a:rPr lang="en-US" dirty="0">
                <a:latin typeface="Arboria Book" panose="02000000000000000000"/>
              </a:rPr>
              <a:t>Funding Strategies</a:t>
            </a:r>
          </a:p>
        </p:txBody>
      </p:sp>
      <p:sp>
        <p:nvSpPr>
          <p:cNvPr id="5" name="Title 1">
            <a:extLst>
              <a:ext uri="{FF2B5EF4-FFF2-40B4-BE49-F238E27FC236}">
                <a16:creationId xmlns:a16="http://schemas.microsoft.com/office/drawing/2014/main" id="{A5A97480-62BB-5ED3-8B40-181F70A287A7}"/>
              </a:ext>
            </a:extLst>
          </p:cNvPr>
          <p:cNvSpPr txBox="1">
            <a:spLocks/>
          </p:cNvSpPr>
          <p:nvPr/>
        </p:nvSpPr>
        <p:spPr>
          <a:xfrm>
            <a:off x="0" y="0"/>
            <a:ext cx="12192000" cy="1143000"/>
          </a:xfrm>
          <a:prstGeom prst="rect">
            <a:avLst/>
          </a:prstGeom>
          <a:solidFill>
            <a:srgbClr val="1A884C"/>
          </a:solidFill>
        </p:spPr>
        <p:txBody>
          <a:bodyPr vert="horz" lIns="457200" tIns="228600" rIns="91440" bIns="45720" rtlCol="0" anchor="ctr" anchorCtr="0">
            <a:noAutofit/>
          </a:bodyPr>
          <a:lstStyle>
            <a:lvl1pPr algn="l" defTabSz="914400" rtl="0" eaLnBrk="1" latinLnBrk="0" hangingPunct="1">
              <a:spcBef>
                <a:spcPct val="0"/>
              </a:spcBef>
              <a:buNone/>
              <a:defRPr sz="3400" b="0" kern="1200">
                <a:solidFill>
                  <a:schemeClr val="bg1"/>
                </a:solidFill>
                <a:latin typeface="Franklin Gothic Medium"/>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800" dirty="0">
                <a:solidFill>
                  <a:sysClr val="window" lastClr="FFFFFF"/>
                </a:solidFill>
                <a:latin typeface="Arboria Bold" pitchFamily="50" charset="0"/>
              </a:rPr>
              <a:t>Agenda</a:t>
            </a:r>
            <a:endParaRPr kumimoji="0" lang="en-US" sz="4800" b="0" i="0" u="none" strike="noStrike" kern="1200" cap="none" spc="0" normalizeH="0" baseline="0" noProof="0" dirty="0">
              <a:ln>
                <a:noFill/>
              </a:ln>
              <a:solidFill>
                <a:sysClr val="window" lastClr="FFFFFF"/>
              </a:solidFill>
              <a:effectLst/>
              <a:uLnTx/>
              <a:uFillTx/>
              <a:latin typeface="Arboria Bold" pitchFamily="50" charset="0"/>
            </a:endParaRPr>
          </a:p>
        </p:txBody>
      </p:sp>
      <p:pic>
        <p:nvPicPr>
          <p:cNvPr id="9" name="Picture 8">
            <a:extLst>
              <a:ext uri="{FF2B5EF4-FFF2-40B4-BE49-F238E27FC236}">
                <a16:creationId xmlns:a16="http://schemas.microsoft.com/office/drawing/2014/main" id="{6F329A5B-C17B-CDD3-44A1-12D2B8A92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523" y="-1"/>
            <a:ext cx="1160477" cy="1139377"/>
          </a:xfrm>
          <a:prstGeom prst="rect">
            <a:avLst/>
          </a:prstGeom>
        </p:spPr>
      </p:pic>
      <p:pic>
        <p:nvPicPr>
          <p:cNvPr id="7" name="Picture 6">
            <a:extLst>
              <a:ext uri="{FF2B5EF4-FFF2-40B4-BE49-F238E27FC236}">
                <a16:creationId xmlns:a16="http://schemas.microsoft.com/office/drawing/2014/main" id="{EDD15088-5749-2F56-9376-731FD6831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8579" y="-147055"/>
            <a:ext cx="1451295" cy="1449748"/>
          </a:xfrm>
          <a:prstGeom prst="rect">
            <a:avLst/>
          </a:prstGeom>
        </p:spPr>
      </p:pic>
      <p:pic>
        <p:nvPicPr>
          <p:cNvPr id="12" name="Picture 11">
            <a:extLst>
              <a:ext uri="{FF2B5EF4-FFF2-40B4-BE49-F238E27FC236}">
                <a16:creationId xmlns:a16="http://schemas.microsoft.com/office/drawing/2014/main" id="{AA73AA92-1225-81A1-47DE-7EFB6F273D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8137" y="-237261"/>
            <a:ext cx="1612177" cy="1613895"/>
          </a:xfrm>
          <a:prstGeom prst="rect">
            <a:avLst/>
          </a:prstGeom>
        </p:spPr>
      </p:pic>
      <p:sp>
        <p:nvSpPr>
          <p:cNvPr id="10" name="Slide Number Placeholder 9">
            <a:extLst>
              <a:ext uri="{FF2B5EF4-FFF2-40B4-BE49-F238E27FC236}">
                <a16:creationId xmlns:a16="http://schemas.microsoft.com/office/drawing/2014/main" id="{EED7D010-82B6-DB22-BF5A-07F4C1A8BD39}"/>
              </a:ext>
            </a:extLst>
          </p:cNvPr>
          <p:cNvSpPr>
            <a:spLocks noGrp="1"/>
          </p:cNvSpPr>
          <p:nvPr>
            <p:ph type="sldNum" sz="quarter" idx="12"/>
          </p:nvPr>
        </p:nvSpPr>
        <p:spPr/>
        <p:txBody>
          <a:bodyPr/>
          <a:lstStyle/>
          <a:p>
            <a:fld id="{A68BE876-5F59-4A0B-AA83-2D1446972903}" type="slidenum">
              <a:rPr lang="en-US" smtClean="0">
                <a:latin typeface="Arboria Bold" pitchFamily="50" charset="0"/>
              </a:rPr>
              <a:t>2</a:t>
            </a:fld>
            <a:endParaRPr lang="en-US" dirty="0">
              <a:latin typeface="Arboria Bold" pitchFamily="50" charset="0"/>
            </a:endParaRPr>
          </a:p>
        </p:txBody>
      </p:sp>
      <p:pic>
        <p:nvPicPr>
          <p:cNvPr id="16" name="Picture 15">
            <a:extLst>
              <a:ext uri="{FF2B5EF4-FFF2-40B4-BE49-F238E27FC236}">
                <a16:creationId xmlns:a16="http://schemas.microsoft.com/office/drawing/2014/main" id="{70E49DDC-FB50-486A-C9B5-963D9F1AC0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24844" y="6419987"/>
            <a:ext cx="1031849" cy="253994"/>
          </a:xfrm>
          <a:prstGeom prst="rect">
            <a:avLst/>
          </a:prstGeom>
        </p:spPr>
      </p:pic>
    </p:spTree>
    <p:extLst>
      <p:ext uri="{BB962C8B-B14F-4D97-AF65-F5344CB8AC3E}">
        <p14:creationId xmlns:p14="http://schemas.microsoft.com/office/powerpoint/2010/main" val="2555321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995DC-5E75-6E46-AB75-CDEDAA541DFB}"/>
            </a:ext>
          </a:extLst>
        </p:cNvPr>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82A477DA-FA7B-21D8-2300-D3D36ECBC08C}"/>
              </a:ext>
            </a:extLst>
          </p:cNvPr>
          <p:cNvGraphicFramePr>
            <a:graphicFrameLocks noGrp="1"/>
          </p:cNvGraphicFramePr>
          <p:nvPr>
            <p:ph idx="1"/>
            <p:extLst>
              <p:ext uri="{D42A27DB-BD31-4B8C-83A1-F6EECF244321}">
                <p14:modId xmlns:p14="http://schemas.microsoft.com/office/powerpoint/2010/main" val="2109753405"/>
              </p:ext>
            </p:extLst>
          </p:nvPr>
        </p:nvGraphicFramePr>
        <p:xfrm>
          <a:off x="447040" y="1392899"/>
          <a:ext cx="10906760" cy="478406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D457767F-25A7-2516-A990-45F5D43C8DF2}"/>
              </a:ext>
            </a:extLst>
          </p:cNvPr>
          <p:cNvSpPr txBox="1">
            <a:spLocks/>
          </p:cNvSpPr>
          <p:nvPr/>
        </p:nvSpPr>
        <p:spPr>
          <a:xfrm>
            <a:off x="0" y="0"/>
            <a:ext cx="12192000" cy="1143000"/>
          </a:xfrm>
          <a:prstGeom prst="rect">
            <a:avLst/>
          </a:prstGeom>
          <a:solidFill>
            <a:srgbClr val="1A884C"/>
          </a:solidFill>
        </p:spPr>
        <p:txBody>
          <a:bodyPr vert="horz" lIns="457200" tIns="228600" rIns="91440" bIns="45720" rtlCol="0" anchor="ctr" anchorCtr="0">
            <a:noAutofit/>
          </a:bodyPr>
          <a:lstStyle>
            <a:lvl1pPr algn="l" defTabSz="914400" rtl="0" eaLnBrk="1" latinLnBrk="0" hangingPunct="1">
              <a:spcBef>
                <a:spcPct val="0"/>
              </a:spcBef>
              <a:buNone/>
              <a:defRPr sz="3400" b="0" kern="1200">
                <a:solidFill>
                  <a:schemeClr val="bg1"/>
                </a:solidFill>
                <a:latin typeface="Franklin Gothic Medium"/>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800" dirty="0">
                <a:solidFill>
                  <a:sysClr val="window" lastClr="FFFFFF"/>
                </a:solidFill>
                <a:latin typeface="Arboria Bold" pitchFamily="50" charset="0"/>
              </a:rPr>
              <a:t>Homelessness in Oak Park</a:t>
            </a:r>
            <a:endParaRPr kumimoji="0" lang="en-US" sz="4800" b="0" i="0" u="none" strike="noStrike" kern="1200" cap="none" spc="0" normalizeH="0" baseline="0" noProof="0" dirty="0">
              <a:ln>
                <a:noFill/>
              </a:ln>
              <a:solidFill>
                <a:sysClr val="window" lastClr="FFFFFF"/>
              </a:solidFill>
              <a:effectLst/>
              <a:uLnTx/>
              <a:uFillTx/>
              <a:latin typeface="Arboria Bold" pitchFamily="50" charset="0"/>
            </a:endParaRPr>
          </a:p>
        </p:txBody>
      </p:sp>
      <p:pic>
        <p:nvPicPr>
          <p:cNvPr id="9" name="Picture 8">
            <a:extLst>
              <a:ext uri="{FF2B5EF4-FFF2-40B4-BE49-F238E27FC236}">
                <a16:creationId xmlns:a16="http://schemas.microsoft.com/office/drawing/2014/main" id="{53D86686-8FAC-4D89-A6F4-5EFEAAB22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1523" y="-1"/>
            <a:ext cx="1160477" cy="1139377"/>
          </a:xfrm>
          <a:prstGeom prst="rect">
            <a:avLst/>
          </a:prstGeom>
        </p:spPr>
      </p:pic>
      <p:pic>
        <p:nvPicPr>
          <p:cNvPr id="7" name="Picture 6">
            <a:extLst>
              <a:ext uri="{FF2B5EF4-FFF2-40B4-BE49-F238E27FC236}">
                <a16:creationId xmlns:a16="http://schemas.microsoft.com/office/drawing/2014/main" id="{197FCA74-CA48-149E-E234-C5919C0AA6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38579" y="-147055"/>
            <a:ext cx="1451295" cy="1449748"/>
          </a:xfrm>
          <a:prstGeom prst="rect">
            <a:avLst/>
          </a:prstGeom>
        </p:spPr>
      </p:pic>
      <p:pic>
        <p:nvPicPr>
          <p:cNvPr id="12" name="Picture 11">
            <a:extLst>
              <a:ext uri="{FF2B5EF4-FFF2-40B4-BE49-F238E27FC236}">
                <a16:creationId xmlns:a16="http://schemas.microsoft.com/office/drawing/2014/main" id="{72FD9538-7854-8A0B-67CD-25F5B3DF74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8137" y="-237261"/>
            <a:ext cx="1612177" cy="1613895"/>
          </a:xfrm>
          <a:prstGeom prst="rect">
            <a:avLst/>
          </a:prstGeom>
        </p:spPr>
      </p:pic>
      <p:sp>
        <p:nvSpPr>
          <p:cNvPr id="10" name="Slide Number Placeholder 9">
            <a:extLst>
              <a:ext uri="{FF2B5EF4-FFF2-40B4-BE49-F238E27FC236}">
                <a16:creationId xmlns:a16="http://schemas.microsoft.com/office/drawing/2014/main" id="{C4D15D9E-43D1-8CCD-9AEE-C1FC4A6F5AD6}"/>
              </a:ext>
            </a:extLst>
          </p:cNvPr>
          <p:cNvSpPr>
            <a:spLocks noGrp="1"/>
          </p:cNvSpPr>
          <p:nvPr>
            <p:ph type="sldNum" sz="quarter" idx="12"/>
          </p:nvPr>
        </p:nvSpPr>
        <p:spPr/>
        <p:txBody>
          <a:bodyPr/>
          <a:lstStyle/>
          <a:p>
            <a:fld id="{A68BE876-5F59-4A0B-AA83-2D1446972903}" type="slidenum">
              <a:rPr lang="en-US" smtClean="0">
                <a:latin typeface="Arboria Bold" pitchFamily="50" charset="0"/>
              </a:rPr>
              <a:t>3</a:t>
            </a:fld>
            <a:endParaRPr lang="en-US" dirty="0">
              <a:latin typeface="Arboria Bold" pitchFamily="50" charset="0"/>
            </a:endParaRPr>
          </a:p>
        </p:txBody>
      </p:sp>
      <p:pic>
        <p:nvPicPr>
          <p:cNvPr id="16" name="Picture 15">
            <a:extLst>
              <a:ext uri="{FF2B5EF4-FFF2-40B4-BE49-F238E27FC236}">
                <a16:creationId xmlns:a16="http://schemas.microsoft.com/office/drawing/2014/main" id="{E7D4FB1F-E306-4296-FB0F-0208EEF0F0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24844" y="6419987"/>
            <a:ext cx="1031849" cy="253994"/>
          </a:xfrm>
          <a:prstGeom prst="rect">
            <a:avLst/>
          </a:prstGeom>
        </p:spPr>
      </p:pic>
    </p:spTree>
    <p:extLst>
      <p:ext uri="{BB962C8B-B14F-4D97-AF65-F5344CB8AC3E}">
        <p14:creationId xmlns:p14="http://schemas.microsoft.com/office/powerpoint/2010/main" val="3979646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1171C-60C2-E113-B41B-C3B101A836D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2041BDD-5D49-CBA7-ECC0-7ED75DF3B3D9}"/>
              </a:ext>
            </a:extLst>
          </p:cNvPr>
          <p:cNvSpPr txBox="1">
            <a:spLocks/>
          </p:cNvSpPr>
          <p:nvPr/>
        </p:nvSpPr>
        <p:spPr>
          <a:xfrm>
            <a:off x="0" y="0"/>
            <a:ext cx="12192000" cy="1143000"/>
          </a:xfrm>
          <a:prstGeom prst="rect">
            <a:avLst/>
          </a:prstGeom>
          <a:solidFill>
            <a:srgbClr val="1A884C"/>
          </a:solidFill>
        </p:spPr>
        <p:txBody>
          <a:bodyPr vert="horz" lIns="457200" tIns="228600" rIns="91440" bIns="45720" rtlCol="0" anchor="ctr" anchorCtr="0">
            <a:noAutofit/>
          </a:bodyPr>
          <a:lstStyle>
            <a:lvl1pPr algn="l" defTabSz="914400" rtl="0" eaLnBrk="1" latinLnBrk="0" hangingPunct="1">
              <a:spcBef>
                <a:spcPct val="0"/>
              </a:spcBef>
              <a:buNone/>
              <a:defRPr sz="3400" b="0" kern="1200">
                <a:solidFill>
                  <a:schemeClr val="bg1"/>
                </a:solidFill>
                <a:latin typeface="Franklin Gothic Medium"/>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800" dirty="0">
                <a:solidFill>
                  <a:sysClr val="window" lastClr="FFFFFF"/>
                </a:solidFill>
                <a:latin typeface="Arboria Bold" pitchFamily="50" charset="0"/>
              </a:rPr>
              <a:t>Village of Oak Park &amp; E.C.H.O.</a:t>
            </a:r>
            <a:endParaRPr kumimoji="0" lang="en-US" sz="4800" b="0" i="0" u="none" strike="noStrike" kern="1200" cap="none" spc="0" normalizeH="0" baseline="0" noProof="0" dirty="0">
              <a:ln>
                <a:noFill/>
              </a:ln>
              <a:solidFill>
                <a:sysClr val="window" lastClr="FFFFFF"/>
              </a:solidFill>
              <a:effectLst/>
              <a:uLnTx/>
              <a:uFillTx/>
              <a:latin typeface="Arboria Bold" pitchFamily="50" charset="0"/>
            </a:endParaRPr>
          </a:p>
        </p:txBody>
      </p:sp>
      <p:pic>
        <p:nvPicPr>
          <p:cNvPr id="9" name="Picture 8">
            <a:extLst>
              <a:ext uri="{FF2B5EF4-FFF2-40B4-BE49-F238E27FC236}">
                <a16:creationId xmlns:a16="http://schemas.microsoft.com/office/drawing/2014/main" id="{C8A22188-3340-9A4A-C109-524D690E3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523" y="-1"/>
            <a:ext cx="1160477" cy="1139377"/>
          </a:xfrm>
          <a:prstGeom prst="rect">
            <a:avLst/>
          </a:prstGeom>
        </p:spPr>
      </p:pic>
      <p:pic>
        <p:nvPicPr>
          <p:cNvPr id="7" name="Picture 6">
            <a:extLst>
              <a:ext uri="{FF2B5EF4-FFF2-40B4-BE49-F238E27FC236}">
                <a16:creationId xmlns:a16="http://schemas.microsoft.com/office/drawing/2014/main" id="{4A589A57-02D5-23F0-73E2-CCB766EF67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8579" y="-147055"/>
            <a:ext cx="1451295" cy="1449748"/>
          </a:xfrm>
          <a:prstGeom prst="rect">
            <a:avLst/>
          </a:prstGeom>
        </p:spPr>
      </p:pic>
      <p:pic>
        <p:nvPicPr>
          <p:cNvPr id="12" name="Picture 11">
            <a:extLst>
              <a:ext uri="{FF2B5EF4-FFF2-40B4-BE49-F238E27FC236}">
                <a16:creationId xmlns:a16="http://schemas.microsoft.com/office/drawing/2014/main" id="{0EE4A3BD-A22D-2689-9CAE-FBF867829E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8137" y="-237261"/>
            <a:ext cx="1612177" cy="1613895"/>
          </a:xfrm>
          <a:prstGeom prst="rect">
            <a:avLst/>
          </a:prstGeom>
        </p:spPr>
      </p:pic>
      <p:sp>
        <p:nvSpPr>
          <p:cNvPr id="10" name="Slide Number Placeholder 9">
            <a:extLst>
              <a:ext uri="{FF2B5EF4-FFF2-40B4-BE49-F238E27FC236}">
                <a16:creationId xmlns:a16="http://schemas.microsoft.com/office/drawing/2014/main" id="{DF23E660-8CAB-8A30-F079-AF586506549E}"/>
              </a:ext>
            </a:extLst>
          </p:cNvPr>
          <p:cNvSpPr>
            <a:spLocks noGrp="1"/>
          </p:cNvSpPr>
          <p:nvPr>
            <p:ph type="sldNum" sz="quarter" idx="12"/>
          </p:nvPr>
        </p:nvSpPr>
        <p:spPr/>
        <p:txBody>
          <a:bodyPr/>
          <a:lstStyle/>
          <a:p>
            <a:fld id="{A68BE876-5F59-4A0B-AA83-2D1446972903}" type="slidenum">
              <a:rPr lang="en-US" smtClean="0">
                <a:latin typeface="Arboria Bold" pitchFamily="50" charset="0"/>
              </a:rPr>
              <a:t>4</a:t>
            </a:fld>
            <a:endParaRPr lang="en-US" dirty="0">
              <a:latin typeface="Arboria Bold" pitchFamily="50" charset="0"/>
            </a:endParaRPr>
          </a:p>
        </p:txBody>
      </p:sp>
      <p:pic>
        <p:nvPicPr>
          <p:cNvPr id="16" name="Picture 15">
            <a:extLst>
              <a:ext uri="{FF2B5EF4-FFF2-40B4-BE49-F238E27FC236}">
                <a16:creationId xmlns:a16="http://schemas.microsoft.com/office/drawing/2014/main" id="{320D5174-38B5-C3D8-6E9F-268211EC20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24844" y="6419987"/>
            <a:ext cx="1031849" cy="253994"/>
          </a:xfrm>
          <a:prstGeom prst="rect">
            <a:avLst/>
          </a:prstGeom>
        </p:spPr>
      </p:pic>
      <p:graphicFrame>
        <p:nvGraphicFramePr>
          <p:cNvPr id="2" name="Content Placeholder 1">
            <a:extLst>
              <a:ext uri="{FF2B5EF4-FFF2-40B4-BE49-F238E27FC236}">
                <a16:creationId xmlns:a16="http://schemas.microsoft.com/office/drawing/2014/main" id="{14F6699C-0EB4-B74F-CE72-2CF5DFF7ECE4}"/>
              </a:ext>
            </a:extLst>
          </p:cNvPr>
          <p:cNvGraphicFramePr>
            <a:graphicFrameLocks noGrp="1"/>
          </p:cNvGraphicFramePr>
          <p:nvPr>
            <p:ph idx="1"/>
            <p:extLst>
              <p:ext uri="{D42A27DB-BD31-4B8C-83A1-F6EECF244321}">
                <p14:modId xmlns:p14="http://schemas.microsoft.com/office/powerpoint/2010/main" val="78978558"/>
              </p:ext>
            </p:extLst>
          </p:nvPr>
        </p:nvGraphicFramePr>
        <p:xfrm>
          <a:off x="297180" y="1286431"/>
          <a:ext cx="5866130" cy="53875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Diagram 2">
            <a:extLst>
              <a:ext uri="{FF2B5EF4-FFF2-40B4-BE49-F238E27FC236}">
                <a16:creationId xmlns:a16="http://schemas.microsoft.com/office/drawing/2014/main" id="{585031A7-5DF6-92F4-B7E7-FCAA24DEB6E0}"/>
              </a:ext>
            </a:extLst>
          </p:cNvPr>
          <p:cNvGraphicFramePr/>
          <p:nvPr>
            <p:extLst>
              <p:ext uri="{D42A27DB-BD31-4B8C-83A1-F6EECF244321}">
                <p14:modId xmlns:p14="http://schemas.microsoft.com/office/powerpoint/2010/main" val="554913851"/>
              </p:ext>
            </p:extLst>
          </p:nvPr>
        </p:nvGraphicFramePr>
        <p:xfrm>
          <a:off x="6396990" y="1613895"/>
          <a:ext cx="5497830" cy="441629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411153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F0299-ADA2-D491-2D02-479027C9F1CB}"/>
            </a:ext>
          </a:extLst>
        </p:cNvPr>
        <p:cNvGrpSpPr/>
        <p:nvPr/>
      </p:nvGrpSpPr>
      <p:grpSpPr>
        <a:xfrm>
          <a:off x="0" y="0"/>
          <a:ext cx="0" cy="0"/>
          <a:chOff x="0" y="0"/>
          <a:chExt cx="0" cy="0"/>
        </a:xfrm>
      </p:grpSpPr>
      <p:pic>
        <p:nvPicPr>
          <p:cNvPr id="4" name="Content Placeholder 3" descr="A picture containing outdoor, building, road, empty&#10;&#10;AI-generated content may be incorrect.">
            <a:extLst>
              <a:ext uri="{FF2B5EF4-FFF2-40B4-BE49-F238E27FC236}">
                <a16:creationId xmlns:a16="http://schemas.microsoft.com/office/drawing/2014/main" id="{D78FE497-228F-5A77-17BB-33DDC276E3F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7775" y="2022437"/>
            <a:ext cx="5566634" cy="3960889"/>
          </a:xfrm>
          <a:ln w="38100">
            <a:solidFill>
              <a:srgbClr val="1A884C"/>
            </a:solidFill>
          </a:ln>
        </p:spPr>
      </p:pic>
      <p:sp>
        <p:nvSpPr>
          <p:cNvPr id="5" name="Title 1">
            <a:extLst>
              <a:ext uri="{FF2B5EF4-FFF2-40B4-BE49-F238E27FC236}">
                <a16:creationId xmlns:a16="http://schemas.microsoft.com/office/drawing/2014/main" id="{1CEC1398-5712-76D2-79FE-29AF762F2D69}"/>
              </a:ext>
            </a:extLst>
          </p:cNvPr>
          <p:cNvSpPr txBox="1">
            <a:spLocks/>
          </p:cNvSpPr>
          <p:nvPr/>
        </p:nvSpPr>
        <p:spPr>
          <a:xfrm>
            <a:off x="0" y="0"/>
            <a:ext cx="12192000" cy="1143000"/>
          </a:xfrm>
          <a:prstGeom prst="rect">
            <a:avLst/>
          </a:prstGeom>
          <a:solidFill>
            <a:srgbClr val="1A884C"/>
          </a:solidFill>
        </p:spPr>
        <p:txBody>
          <a:bodyPr vert="horz" lIns="457200" tIns="228600" rIns="91440" bIns="45720" rtlCol="0" anchor="ctr" anchorCtr="0">
            <a:noAutofit/>
          </a:bodyPr>
          <a:lstStyle>
            <a:lvl1pPr algn="l" defTabSz="914400" rtl="0" eaLnBrk="1" latinLnBrk="0" hangingPunct="1">
              <a:spcBef>
                <a:spcPct val="0"/>
              </a:spcBef>
              <a:buNone/>
              <a:defRPr sz="3400" b="0" kern="1200">
                <a:solidFill>
                  <a:schemeClr val="bg1"/>
                </a:solidFill>
                <a:latin typeface="Franklin Gothic Medium"/>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800" dirty="0">
                <a:solidFill>
                  <a:sysClr val="window" lastClr="FFFFFF"/>
                </a:solidFill>
                <a:latin typeface="Arboria Bold" pitchFamily="50" charset="0"/>
              </a:rPr>
              <a:t>Interim Housing &amp; Emergency Shelter</a:t>
            </a:r>
            <a:endParaRPr kumimoji="0" lang="en-US" sz="4800" b="0" i="0" u="none" strike="noStrike" kern="1200" cap="none" spc="0" normalizeH="0" baseline="0" noProof="0" dirty="0">
              <a:ln>
                <a:noFill/>
              </a:ln>
              <a:solidFill>
                <a:sysClr val="window" lastClr="FFFFFF"/>
              </a:solidFill>
              <a:effectLst/>
              <a:uLnTx/>
              <a:uFillTx/>
              <a:latin typeface="Arboria Bold" pitchFamily="50" charset="0"/>
            </a:endParaRPr>
          </a:p>
        </p:txBody>
      </p:sp>
      <p:pic>
        <p:nvPicPr>
          <p:cNvPr id="9" name="Picture 8">
            <a:extLst>
              <a:ext uri="{FF2B5EF4-FFF2-40B4-BE49-F238E27FC236}">
                <a16:creationId xmlns:a16="http://schemas.microsoft.com/office/drawing/2014/main" id="{7F6396AB-3ACB-350F-0E18-B483B4197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1523" y="-1"/>
            <a:ext cx="1160477" cy="1139377"/>
          </a:xfrm>
          <a:prstGeom prst="rect">
            <a:avLst/>
          </a:prstGeom>
        </p:spPr>
      </p:pic>
      <p:pic>
        <p:nvPicPr>
          <p:cNvPr id="7" name="Picture 6">
            <a:extLst>
              <a:ext uri="{FF2B5EF4-FFF2-40B4-BE49-F238E27FC236}">
                <a16:creationId xmlns:a16="http://schemas.microsoft.com/office/drawing/2014/main" id="{F4175E46-023B-3296-6646-43A8A8BED0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38579" y="-147055"/>
            <a:ext cx="1451295" cy="1449748"/>
          </a:xfrm>
          <a:prstGeom prst="rect">
            <a:avLst/>
          </a:prstGeom>
        </p:spPr>
      </p:pic>
      <p:pic>
        <p:nvPicPr>
          <p:cNvPr id="12" name="Picture 11">
            <a:extLst>
              <a:ext uri="{FF2B5EF4-FFF2-40B4-BE49-F238E27FC236}">
                <a16:creationId xmlns:a16="http://schemas.microsoft.com/office/drawing/2014/main" id="{4642A239-7E6E-1B15-5870-740B9E8F8C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8137" y="-237261"/>
            <a:ext cx="1612177" cy="1613895"/>
          </a:xfrm>
          <a:prstGeom prst="rect">
            <a:avLst/>
          </a:prstGeom>
        </p:spPr>
      </p:pic>
      <p:sp>
        <p:nvSpPr>
          <p:cNvPr id="10" name="Slide Number Placeholder 9">
            <a:extLst>
              <a:ext uri="{FF2B5EF4-FFF2-40B4-BE49-F238E27FC236}">
                <a16:creationId xmlns:a16="http://schemas.microsoft.com/office/drawing/2014/main" id="{11E1986D-D1C9-FDA5-A9A5-B5585D5BBA1A}"/>
              </a:ext>
            </a:extLst>
          </p:cNvPr>
          <p:cNvSpPr>
            <a:spLocks noGrp="1"/>
          </p:cNvSpPr>
          <p:nvPr>
            <p:ph type="sldNum" sz="quarter" idx="12"/>
          </p:nvPr>
        </p:nvSpPr>
        <p:spPr/>
        <p:txBody>
          <a:bodyPr/>
          <a:lstStyle/>
          <a:p>
            <a:fld id="{A68BE876-5F59-4A0B-AA83-2D1446972903}" type="slidenum">
              <a:rPr lang="en-US" smtClean="0">
                <a:latin typeface="Arboria Bold" pitchFamily="50" charset="0"/>
              </a:rPr>
              <a:t>5</a:t>
            </a:fld>
            <a:endParaRPr lang="en-US" dirty="0">
              <a:latin typeface="Arboria Bold" pitchFamily="50" charset="0"/>
            </a:endParaRPr>
          </a:p>
        </p:txBody>
      </p:sp>
      <p:pic>
        <p:nvPicPr>
          <p:cNvPr id="16" name="Picture 15">
            <a:extLst>
              <a:ext uri="{FF2B5EF4-FFF2-40B4-BE49-F238E27FC236}">
                <a16:creationId xmlns:a16="http://schemas.microsoft.com/office/drawing/2014/main" id="{69A69E5E-56EA-E10A-B20F-5C73DEB6E2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24844" y="6419987"/>
            <a:ext cx="1031849" cy="253994"/>
          </a:xfrm>
          <a:prstGeom prst="rect">
            <a:avLst/>
          </a:prstGeom>
        </p:spPr>
      </p:pic>
      <p:pic>
        <p:nvPicPr>
          <p:cNvPr id="8" name="Picture 7" descr="A picture containing tree, outdoor, building, old&#10;&#10;AI-generated content may be incorrect.">
            <a:extLst>
              <a:ext uri="{FF2B5EF4-FFF2-40B4-BE49-F238E27FC236}">
                <a16:creationId xmlns:a16="http://schemas.microsoft.com/office/drawing/2014/main" id="{B581896C-7E9C-D195-5C6D-01C14EE504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75960" y="2022437"/>
            <a:ext cx="4888265" cy="3960889"/>
          </a:xfrm>
          <a:prstGeom prst="rect">
            <a:avLst/>
          </a:prstGeom>
          <a:ln w="38100">
            <a:solidFill>
              <a:srgbClr val="1A884C"/>
            </a:solidFill>
          </a:ln>
        </p:spPr>
      </p:pic>
      <p:sp>
        <p:nvSpPr>
          <p:cNvPr id="2" name="TextBox 1">
            <a:extLst>
              <a:ext uri="{FF2B5EF4-FFF2-40B4-BE49-F238E27FC236}">
                <a16:creationId xmlns:a16="http://schemas.microsoft.com/office/drawing/2014/main" id="{288473F9-03ED-6C24-7139-B2988B61EB81}"/>
              </a:ext>
            </a:extLst>
          </p:cNvPr>
          <p:cNvSpPr txBox="1"/>
          <p:nvPr/>
        </p:nvSpPr>
        <p:spPr>
          <a:xfrm>
            <a:off x="1694439" y="1653105"/>
            <a:ext cx="3253584" cy="400110"/>
          </a:xfrm>
          <a:prstGeom prst="rect">
            <a:avLst/>
          </a:prstGeom>
          <a:noFill/>
        </p:spPr>
        <p:txBody>
          <a:bodyPr wrap="none" rtlCol="0">
            <a:spAutoFit/>
          </a:bodyPr>
          <a:lstStyle/>
          <a:p>
            <a:pPr algn="ctr"/>
            <a:r>
              <a:rPr lang="en-US" sz="2000" b="1" dirty="0">
                <a:latin typeface="Arboria Bold"/>
              </a:rPr>
              <a:t>Anderson Emergency Shelter</a:t>
            </a:r>
          </a:p>
        </p:txBody>
      </p:sp>
      <p:sp>
        <p:nvSpPr>
          <p:cNvPr id="3" name="TextBox 2">
            <a:extLst>
              <a:ext uri="{FF2B5EF4-FFF2-40B4-BE49-F238E27FC236}">
                <a16:creationId xmlns:a16="http://schemas.microsoft.com/office/drawing/2014/main" id="{2DE12166-090A-D777-C1DB-6FA6AEA10728}"/>
              </a:ext>
            </a:extLst>
          </p:cNvPr>
          <p:cNvSpPr txBox="1"/>
          <p:nvPr/>
        </p:nvSpPr>
        <p:spPr>
          <a:xfrm>
            <a:off x="7931337" y="1683883"/>
            <a:ext cx="2826800" cy="369332"/>
          </a:xfrm>
          <a:prstGeom prst="rect">
            <a:avLst/>
          </a:prstGeom>
          <a:noFill/>
        </p:spPr>
        <p:txBody>
          <a:bodyPr wrap="none" rtlCol="0">
            <a:spAutoFit/>
          </a:bodyPr>
          <a:lstStyle/>
          <a:p>
            <a:pPr algn="ctr"/>
            <a:r>
              <a:rPr lang="en-US" b="1" dirty="0">
                <a:latin typeface="Arboria Bold"/>
              </a:rPr>
              <a:t>Write Inn – Interim Housing</a:t>
            </a:r>
          </a:p>
        </p:txBody>
      </p:sp>
    </p:spTree>
    <p:extLst>
      <p:ext uri="{BB962C8B-B14F-4D97-AF65-F5344CB8AC3E}">
        <p14:creationId xmlns:p14="http://schemas.microsoft.com/office/powerpoint/2010/main" val="1993164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6EF3E-6000-8E73-BD29-7078DB1C1FE3}"/>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995EA61B-F250-6D97-155C-2447832809FF}"/>
              </a:ext>
            </a:extLst>
          </p:cNvPr>
          <p:cNvGraphicFramePr>
            <a:graphicFrameLocks noGrp="1"/>
          </p:cNvGraphicFramePr>
          <p:nvPr>
            <p:ph idx="1"/>
            <p:extLst>
              <p:ext uri="{D42A27DB-BD31-4B8C-83A1-F6EECF244321}">
                <p14:modId xmlns:p14="http://schemas.microsoft.com/office/powerpoint/2010/main" val="17092767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F88D78D6-74C8-17EB-638C-F4BAC328EE4E}"/>
              </a:ext>
            </a:extLst>
          </p:cNvPr>
          <p:cNvSpPr txBox="1">
            <a:spLocks/>
          </p:cNvSpPr>
          <p:nvPr/>
        </p:nvSpPr>
        <p:spPr>
          <a:xfrm>
            <a:off x="0" y="0"/>
            <a:ext cx="12192000" cy="1143000"/>
          </a:xfrm>
          <a:prstGeom prst="rect">
            <a:avLst/>
          </a:prstGeom>
          <a:solidFill>
            <a:srgbClr val="1A884C"/>
          </a:solidFill>
        </p:spPr>
        <p:txBody>
          <a:bodyPr vert="horz" lIns="457200" tIns="228600" rIns="91440" bIns="45720" rtlCol="0" anchor="ctr" anchorCtr="0">
            <a:noAutofit/>
          </a:bodyPr>
          <a:lstStyle>
            <a:lvl1pPr algn="l" defTabSz="914400" rtl="0" eaLnBrk="1" latinLnBrk="0" hangingPunct="1">
              <a:spcBef>
                <a:spcPct val="0"/>
              </a:spcBef>
              <a:buNone/>
              <a:defRPr sz="3400" b="0" kern="1200">
                <a:solidFill>
                  <a:schemeClr val="bg1"/>
                </a:solidFill>
                <a:latin typeface="Franklin Gothic Medium"/>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sysClr val="window" lastClr="FFFFFF"/>
                </a:solidFill>
                <a:effectLst/>
                <a:uLnTx/>
                <a:uFillTx/>
                <a:latin typeface="Arboria Bold" pitchFamily="50" charset="0"/>
              </a:rPr>
              <a:t>Funding Strategies</a:t>
            </a:r>
          </a:p>
        </p:txBody>
      </p:sp>
      <p:pic>
        <p:nvPicPr>
          <p:cNvPr id="9" name="Picture 8">
            <a:extLst>
              <a:ext uri="{FF2B5EF4-FFF2-40B4-BE49-F238E27FC236}">
                <a16:creationId xmlns:a16="http://schemas.microsoft.com/office/drawing/2014/main" id="{D943F84F-74C3-43AA-4B68-405DB06425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31523" y="-1"/>
            <a:ext cx="1160477" cy="1139377"/>
          </a:xfrm>
          <a:prstGeom prst="rect">
            <a:avLst/>
          </a:prstGeom>
        </p:spPr>
      </p:pic>
      <p:pic>
        <p:nvPicPr>
          <p:cNvPr id="7" name="Picture 6">
            <a:extLst>
              <a:ext uri="{FF2B5EF4-FFF2-40B4-BE49-F238E27FC236}">
                <a16:creationId xmlns:a16="http://schemas.microsoft.com/office/drawing/2014/main" id="{F7C0CB5D-9FC9-D23B-B4AD-0AF6052427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38579" y="-147055"/>
            <a:ext cx="1451295" cy="1449748"/>
          </a:xfrm>
          <a:prstGeom prst="rect">
            <a:avLst/>
          </a:prstGeom>
        </p:spPr>
      </p:pic>
      <p:pic>
        <p:nvPicPr>
          <p:cNvPr id="12" name="Picture 11">
            <a:extLst>
              <a:ext uri="{FF2B5EF4-FFF2-40B4-BE49-F238E27FC236}">
                <a16:creationId xmlns:a16="http://schemas.microsoft.com/office/drawing/2014/main" id="{D1228636-2E45-95BF-AB39-2DFE3E3545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58137" y="-237261"/>
            <a:ext cx="1612177" cy="1613895"/>
          </a:xfrm>
          <a:prstGeom prst="rect">
            <a:avLst/>
          </a:prstGeom>
        </p:spPr>
      </p:pic>
      <p:sp>
        <p:nvSpPr>
          <p:cNvPr id="10" name="Slide Number Placeholder 9">
            <a:extLst>
              <a:ext uri="{FF2B5EF4-FFF2-40B4-BE49-F238E27FC236}">
                <a16:creationId xmlns:a16="http://schemas.microsoft.com/office/drawing/2014/main" id="{C3F8E8F7-F7F5-531C-DCCF-DE9C221E5184}"/>
              </a:ext>
            </a:extLst>
          </p:cNvPr>
          <p:cNvSpPr>
            <a:spLocks noGrp="1"/>
          </p:cNvSpPr>
          <p:nvPr>
            <p:ph type="sldNum" sz="quarter" idx="12"/>
          </p:nvPr>
        </p:nvSpPr>
        <p:spPr/>
        <p:txBody>
          <a:bodyPr/>
          <a:lstStyle/>
          <a:p>
            <a:fld id="{A68BE876-5F59-4A0B-AA83-2D1446972903}" type="slidenum">
              <a:rPr lang="en-US" smtClean="0">
                <a:latin typeface="Arboria Bold" pitchFamily="50" charset="0"/>
              </a:rPr>
              <a:t>6</a:t>
            </a:fld>
            <a:endParaRPr lang="en-US" dirty="0">
              <a:latin typeface="Arboria Bold" pitchFamily="50" charset="0"/>
            </a:endParaRPr>
          </a:p>
        </p:txBody>
      </p:sp>
      <p:pic>
        <p:nvPicPr>
          <p:cNvPr id="16" name="Picture 15">
            <a:extLst>
              <a:ext uri="{FF2B5EF4-FFF2-40B4-BE49-F238E27FC236}">
                <a16:creationId xmlns:a16="http://schemas.microsoft.com/office/drawing/2014/main" id="{6C573017-B54A-81C1-C92E-CD6F7FC4CA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24844" y="6419987"/>
            <a:ext cx="1031849" cy="253994"/>
          </a:xfrm>
          <a:prstGeom prst="rect">
            <a:avLst/>
          </a:prstGeom>
        </p:spPr>
      </p:pic>
    </p:spTree>
    <p:extLst>
      <p:ext uri="{BB962C8B-B14F-4D97-AF65-F5344CB8AC3E}">
        <p14:creationId xmlns:p14="http://schemas.microsoft.com/office/powerpoint/2010/main" val="668289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204DD04-0FD6-4ECF-BB4A-4994C8310407}"/>
              </a:ext>
            </a:extLst>
          </p:cNvPr>
          <p:cNvSpPr>
            <a:spLocks noGrp="1"/>
          </p:cNvSpPr>
          <p:nvPr>
            <p:ph type="subTitle" idx="1"/>
          </p:nvPr>
        </p:nvSpPr>
        <p:spPr>
          <a:xfrm>
            <a:off x="5117284" y="5383762"/>
            <a:ext cx="6853892" cy="1250304"/>
          </a:xfrm>
        </p:spPr>
        <p:txBody>
          <a:bodyPr>
            <a:normAutofit/>
          </a:bodyPr>
          <a:lstStyle/>
          <a:p>
            <a:endParaRPr lang="en-US" dirty="0">
              <a:solidFill>
                <a:schemeClr val="bg1"/>
              </a:solidFill>
              <a:latin typeface="Arboria Book" panose="02000000000000000000" pitchFamily="50" charset="0"/>
            </a:endParaRPr>
          </a:p>
        </p:txBody>
      </p:sp>
      <p:sp>
        <p:nvSpPr>
          <p:cNvPr id="2" name="Title 1">
            <a:extLst>
              <a:ext uri="{FF2B5EF4-FFF2-40B4-BE49-F238E27FC236}">
                <a16:creationId xmlns:a16="http://schemas.microsoft.com/office/drawing/2014/main" id="{8B835867-E32D-4FA4-9D85-88A2B5E89F60}"/>
              </a:ext>
            </a:extLst>
          </p:cNvPr>
          <p:cNvSpPr>
            <a:spLocks noGrp="1"/>
          </p:cNvSpPr>
          <p:nvPr>
            <p:ph type="ctrTitle"/>
          </p:nvPr>
        </p:nvSpPr>
        <p:spPr>
          <a:xfrm>
            <a:off x="2290194" y="1392572"/>
            <a:ext cx="7474591" cy="3991190"/>
          </a:xfrm>
        </p:spPr>
        <p:txBody>
          <a:bodyPr anchor="ctr">
            <a:normAutofit/>
          </a:bodyPr>
          <a:lstStyle/>
          <a:p>
            <a:r>
              <a:rPr lang="en-US" sz="4400" dirty="0">
                <a:solidFill>
                  <a:schemeClr val="bg1"/>
                </a:solidFill>
                <a:latin typeface="Arboria Black" panose="02000000000000000000" pitchFamily="50" charset="0"/>
              </a:rPr>
              <a:t>Discussion</a:t>
            </a:r>
          </a:p>
        </p:txBody>
      </p:sp>
    </p:spTree>
    <p:extLst>
      <p:ext uri="{BB962C8B-B14F-4D97-AF65-F5344CB8AC3E}">
        <p14:creationId xmlns:p14="http://schemas.microsoft.com/office/powerpoint/2010/main" val="1413626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16670</TotalTime>
  <Words>850</Words>
  <Application>Microsoft Office PowerPoint</Application>
  <PresentationFormat>Widescreen</PresentationFormat>
  <Paragraphs>61</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Arboria Black</vt:lpstr>
      <vt:lpstr>Arboria Bold</vt:lpstr>
      <vt:lpstr>Arboria Book</vt:lpstr>
      <vt:lpstr>Arial</vt:lpstr>
      <vt:lpstr>Calibri</vt:lpstr>
      <vt:lpstr>Calibri Light</vt:lpstr>
      <vt:lpstr>Office Theme</vt:lpstr>
      <vt:lpstr>Homelessness Initiatives</vt:lpstr>
      <vt:lpstr>PowerPoint Presentation</vt:lpstr>
      <vt:lpstr>PowerPoint Presentation</vt:lpstr>
      <vt:lpstr>PowerPoint Presentation</vt:lpstr>
      <vt:lpstr>PowerPoint Presentation</vt:lpstr>
      <vt:lpstr>PowerPoint Presentation</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Yopchick, Dan</dc:creator>
  <cp:lastModifiedBy>Matheny, Vanessa</cp:lastModifiedBy>
  <cp:revision>72</cp:revision>
  <dcterms:created xsi:type="dcterms:W3CDTF">2024-08-26T17:37:16Z</dcterms:created>
  <dcterms:modified xsi:type="dcterms:W3CDTF">2026-01-28T19:47:02Z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2026-01-14T21:39:11Z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6c8b294e-5ff5-42b2-a3d7-c3bd70a79f25</vt:lpwstr>
  </property>
  <property fmtid="{D5CDD505-2E9C-101B-9397-08002B2CF9AE}" pid="7" name="MSIP_Label_defa4170-0d19-0005-0004-bc88714345d2_ActionId">
    <vt:lpwstr>77fe1c92-4563-4065-ba03-4c168f190489</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